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9" r:id="rId4"/>
    <p:sldId id="260" r:id="rId5"/>
    <p:sldId id="261" r:id="rId6"/>
    <p:sldId id="262" r:id="rId7"/>
    <p:sldId id="265" r:id="rId8"/>
    <p:sldId id="264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97663B-01EE-4D27-B6B8-967932AFFB1A}" type="datetimeFigureOut">
              <a:rPr lang="en-US" smtClean="0"/>
              <a:t>8/7/2023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A04E83-3A76-47C2-B23E-88D5C2E17E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948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418D1-F151-4A1A-AFA6-1FCB5125A92E}" type="datetime1">
              <a:rPr lang="en-US" smtClean="0"/>
              <a:t>8/7/2023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A11E8-8F25-49C3-8F7D-865FECFDF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0052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2360F-72F0-40E4-9497-E500D92B1CFF}" type="datetime1">
              <a:rPr lang="en-US" smtClean="0"/>
              <a:t>8/7/2023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A11E8-8F25-49C3-8F7D-865FECFDF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7371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16CB8-DFD9-47B7-B7FB-CD991A84E186}" type="datetime1">
              <a:rPr lang="en-US" smtClean="0"/>
              <a:t>8/7/2023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A11E8-8F25-49C3-8F7D-865FECFDF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612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7F67C-1AAC-41A5-BA08-7B0723E42167}" type="datetime1">
              <a:rPr lang="en-US" smtClean="0"/>
              <a:t>8/7/2023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A11E8-8F25-49C3-8F7D-865FECFDF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7228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5C26D-52F0-48CD-A26B-03EAFD2B9DF3}" type="datetime1">
              <a:rPr lang="en-US" smtClean="0"/>
              <a:t>8/7/2023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A11E8-8F25-49C3-8F7D-865FECFDF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8012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CBBECA-3C0A-4CD9-9812-4FBF50F0829F}" type="datetime1">
              <a:rPr lang="en-US" smtClean="0"/>
              <a:t>8/7/2023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A11E8-8F25-49C3-8F7D-865FECFDF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3140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F0E8-360B-4BB4-8873-CE1C24987C49}" type="datetime1">
              <a:rPr lang="en-US" smtClean="0"/>
              <a:t>8/7/2023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A11E8-8F25-49C3-8F7D-865FECFDF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101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9C237-DA93-4873-9F13-2D421E4D5784}" type="datetime1">
              <a:rPr lang="en-US" smtClean="0"/>
              <a:t>8/7/2023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A11E8-8F25-49C3-8F7D-865FECFDF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7343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C7881F-D2DD-4759-A335-6ECF54EA6174}" type="datetime1">
              <a:rPr lang="en-US" smtClean="0"/>
              <a:t>8/7/2023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A11E8-8F25-49C3-8F7D-865FECFDF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4219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EFE89D-0E68-4F88-8280-A11E17E07B1E}" type="datetime1">
              <a:rPr lang="en-US" smtClean="0"/>
              <a:t>8/7/2023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A11E8-8F25-49C3-8F7D-865FECFDF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3602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540482-3831-4044-A267-EC94C1533077}" type="datetime1">
              <a:rPr lang="en-US" smtClean="0"/>
              <a:t>8/7/2023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A11E8-8F25-49C3-8F7D-865FECFDF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2525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48A5E2-79BB-466B-93AD-FE62946A96F1}" type="datetime1">
              <a:rPr lang="en-US" smtClean="0"/>
              <a:t>8/7/2023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7A11E8-8F25-49C3-8F7D-865FECFDF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048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jpeg"/><Relationship Id="rId2" Type="http://schemas.openxmlformats.org/officeDocument/2006/relationships/image" Target="../media/image1.jpe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581400" y="494521"/>
            <a:ext cx="6702725" cy="575154"/>
          </a:xfrm>
        </p:spPr>
        <p:txBody>
          <a:bodyPr>
            <a:normAutofit fontScale="90000"/>
          </a:bodyPr>
          <a:lstStyle/>
          <a:p>
            <a:r>
              <a:rPr lang="he-IL" kern="0" dirty="0">
                <a:latin typeface="David" panose="020E0502060401010101" pitchFamily="34" charset="-79"/>
                <a:ea typeface="Times New Roman" panose="02020603050405020304" pitchFamily="18" charset="0"/>
                <a:cs typeface="David" panose="020E0502060401010101" pitchFamily="34" charset="-79"/>
              </a:rPr>
              <a:t>מערכת חישה וטלמטריה</a:t>
            </a:r>
            <a:br>
              <a:rPr lang="he-IL" dirty="0"/>
            </a:b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069675"/>
            <a:ext cx="10515600" cy="5107288"/>
          </a:xfrm>
        </p:spPr>
        <p:txBody>
          <a:bodyPr/>
          <a:lstStyle/>
          <a:p>
            <a:pPr algn="ctr"/>
            <a:r>
              <a:rPr lang="he-IL" b="1" u="sng" dirty="0">
                <a:latin typeface="David" panose="020E0502060401010101" pitchFamily="34" charset="-79"/>
                <a:cs typeface="David" panose="020E0502060401010101" pitchFamily="34" charset="-79"/>
              </a:rPr>
              <a:t>מספר הפרויקט:</a:t>
            </a:r>
            <a:r>
              <a:rPr lang="he-IL" dirty="0">
                <a:latin typeface="David" panose="020E0502060401010101" pitchFamily="34" charset="-79"/>
                <a:cs typeface="David" panose="020E0502060401010101" pitchFamily="34" charset="-79"/>
              </a:rPr>
              <a:t> </a:t>
            </a:r>
            <a:r>
              <a:rPr lang="he-IL" kern="0" dirty="0">
                <a:latin typeface="David" panose="020E0502060401010101" pitchFamily="34" charset="-79"/>
                <a:ea typeface="Times New Roman" panose="02020603050405020304" pitchFamily="18" charset="0"/>
                <a:cs typeface="David" panose="020E0502060401010101" pitchFamily="34" charset="-79"/>
              </a:rPr>
              <a:t>22-1-1-2666</a:t>
            </a:r>
            <a:br>
              <a:rPr lang="he-IL" dirty="0">
                <a:latin typeface="David" panose="020E0502060401010101" pitchFamily="34" charset="-79"/>
                <a:cs typeface="David" panose="020E0502060401010101" pitchFamily="34" charset="-79"/>
              </a:rPr>
            </a:br>
            <a:r>
              <a:rPr lang="he-IL" b="1" u="sng" dirty="0">
                <a:latin typeface="David" panose="020E0502060401010101" pitchFamily="34" charset="-79"/>
                <a:cs typeface="David" panose="020E0502060401010101" pitchFamily="34" charset="-79"/>
              </a:rPr>
              <a:t>שמות הסטודנטים:</a:t>
            </a:r>
            <a:r>
              <a:rPr lang="he-IL" dirty="0">
                <a:latin typeface="David" panose="020E0502060401010101" pitchFamily="34" charset="-79"/>
                <a:cs typeface="David" panose="020E0502060401010101" pitchFamily="34" charset="-79"/>
              </a:rPr>
              <a:t> יונתן אמיר, יורי </a:t>
            </a:r>
            <a:r>
              <a:rPr lang="he-IL" dirty="0" err="1">
                <a:latin typeface="David" panose="020E0502060401010101" pitchFamily="34" charset="-79"/>
                <a:cs typeface="David" panose="020E0502060401010101" pitchFamily="34" charset="-79"/>
              </a:rPr>
              <a:t>לוקאץ</a:t>
            </a:r>
            <a:r>
              <a:rPr lang="he-IL" dirty="0">
                <a:latin typeface="David" panose="020E0502060401010101" pitchFamily="34" charset="-79"/>
                <a:cs typeface="David" panose="020E0502060401010101" pitchFamily="34" charset="-79"/>
              </a:rPr>
              <a:t>'</a:t>
            </a:r>
            <a:br>
              <a:rPr lang="he-IL" dirty="0">
                <a:latin typeface="David" panose="020E0502060401010101" pitchFamily="34" charset="-79"/>
                <a:cs typeface="David" panose="020E0502060401010101" pitchFamily="34" charset="-79"/>
              </a:rPr>
            </a:br>
            <a:r>
              <a:rPr lang="he-IL" b="1" u="sng" dirty="0">
                <a:latin typeface="David" panose="020E0502060401010101" pitchFamily="34" charset="-79"/>
                <a:cs typeface="David" panose="020E0502060401010101" pitchFamily="34" charset="-79"/>
              </a:rPr>
              <a:t>שם המנחה:</a:t>
            </a:r>
            <a:r>
              <a:rPr lang="he-IL" dirty="0">
                <a:latin typeface="David" panose="020E0502060401010101" pitchFamily="34" charset="-79"/>
                <a:cs typeface="David" panose="020E0502060401010101" pitchFamily="34" charset="-79"/>
              </a:rPr>
              <a:t> שמחה </a:t>
            </a:r>
            <a:r>
              <a:rPr lang="he-IL" dirty="0" err="1">
                <a:latin typeface="David" panose="020E0502060401010101" pitchFamily="34" charset="-79"/>
                <a:cs typeface="David" panose="020E0502060401010101" pitchFamily="34" charset="-79"/>
              </a:rPr>
              <a:t>לייבוביץ</a:t>
            </a:r>
            <a:br>
              <a:rPr lang="en-US" dirty="0">
                <a:latin typeface="David" panose="020E0502060401010101" pitchFamily="34" charset="-79"/>
                <a:cs typeface="David" panose="020E0502060401010101" pitchFamily="34" charset="-79"/>
              </a:rPr>
            </a:br>
            <a:r>
              <a:rPr lang="he-IL" b="1" u="sng" dirty="0">
                <a:latin typeface="David" panose="020E0502060401010101" pitchFamily="34" charset="-79"/>
                <a:cs typeface="David" panose="020E0502060401010101" pitchFamily="34" charset="-79"/>
              </a:rPr>
              <a:t>מקום ביצוע הפרויקט:</a:t>
            </a:r>
            <a:r>
              <a:rPr lang="he-IL" dirty="0">
                <a:latin typeface="David" panose="020E0502060401010101" pitchFamily="34" charset="-79"/>
                <a:cs typeface="David" panose="020E0502060401010101" pitchFamily="34" charset="-79"/>
              </a:rPr>
              <a:t> אוניברסיטת תל אביב</a:t>
            </a:r>
            <a:br>
              <a:rPr lang="he-IL" dirty="0">
                <a:latin typeface="David" panose="020E0502060401010101" pitchFamily="34" charset="-79"/>
                <a:cs typeface="David" panose="020E0502060401010101" pitchFamily="34" charset="-79"/>
              </a:rPr>
            </a:br>
            <a:r>
              <a:rPr lang="he-IL" b="1" u="sng" dirty="0">
                <a:latin typeface="David" panose="020E0502060401010101" pitchFamily="34" charset="-79"/>
                <a:cs typeface="David" panose="020E0502060401010101" pitchFamily="34" charset="-79"/>
              </a:rPr>
              <a:t>חתימת המנחה למצגת: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419" y="273545"/>
            <a:ext cx="2925420" cy="666735"/>
          </a:xfrm>
          <a:prstGeom prst="rect">
            <a:avLst/>
          </a:prstGeom>
        </p:spPr>
      </p:pic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52739-273F-4728-8B1A-480EEBF683AC}" type="datetime1">
              <a:rPr lang="en-US" smtClean="0"/>
              <a:t>8/7/2023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A11E8-8F25-49C3-8F7D-865FECFDFD1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4835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052455" y="404828"/>
            <a:ext cx="6702725" cy="575154"/>
          </a:xfrm>
        </p:spPr>
        <p:txBody>
          <a:bodyPr>
            <a:normAutofit fontScale="90000"/>
          </a:bodyPr>
          <a:lstStyle/>
          <a:p>
            <a:r>
              <a:rPr lang="he-IL" kern="0" dirty="0">
                <a:latin typeface="David" panose="020E0502060401010101" pitchFamily="34" charset="-79"/>
                <a:ea typeface="Times New Roman" panose="02020603050405020304" pitchFamily="18" charset="0"/>
                <a:cs typeface="David" panose="020E0502060401010101" pitchFamily="34" charset="-79"/>
              </a:rPr>
              <a:t>נושא הפרויקט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069675"/>
            <a:ext cx="10515600" cy="5107288"/>
          </a:xfrm>
        </p:spPr>
        <p:txBody>
          <a:bodyPr>
            <a:normAutofit fontScale="92500"/>
          </a:bodyPr>
          <a:lstStyle/>
          <a:p>
            <a:pPr algn="just" rtl="1">
              <a:lnSpc>
                <a:spcPct val="210000"/>
              </a:lnSpc>
            </a:pPr>
            <a:r>
              <a:rPr lang="he-IL" sz="2000" kern="0" dirty="0">
                <a:latin typeface="David" panose="020E0502060401010101" pitchFamily="34" charset="-79"/>
                <a:ea typeface="Times New Roman" panose="02020603050405020304" pitchFamily="18" charset="0"/>
                <a:cs typeface="David" panose="020E0502060401010101" pitchFamily="34" charset="-79"/>
              </a:rPr>
              <a:t>פרויקט גמר זה עוסק בבניית תשתית מבוססת </a:t>
            </a:r>
            <a:r>
              <a:rPr lang="en-US" sz="2000" b="1" kern="0" dirty="0">
                <a:latin typeface="David" panose="020E0502060401010101" pitchFamily="34" charset="-79"/>
                <a:ea typeface="Times New Roman" panose="02020603050405020304" pitchFamily="18" charset="0"/>
                <a:cs typeface="David" panose="020E0502060401010101" pitchFamily="34" charset="-79"/>
              </a:rPr>
              <a:t>Arduino</a:t>
            </a:r>
            <a:r>
              <a:rPr lang="he-IL" sz="2000" kern="0" dirty="0">
                <a:latin typeface="David" panose="020E0502060401010101" pitchFamily="34" charset="-79"/>
                <a:ea typeface="Times New Roman" panose="02020603050405020304" pitchFamily="18" charset="0"/>
                <a:cs typeface="David" panose="020E0502060401010101" pitchFamily="34" charset="-79"/>
              </a:rPr>
              <a:t> עבור פרויקטים עתידיים בהנדסת חשמל בדגש על פרויקטים בתחום הפיזיותרפיה.</a:t>
            </a:r>
          </a:p>
          <a:p>
            <a:pPr algn="just" rtl="1">
              <a:lnSpc>
                <a:spcPct val="210000"/>
              </a:lnSpc>
            </a:pPr>
            <a:r>
              <a:rPr lang="he-IL" sz="2000" kern="0" dirty="0">
                <a:latin typeface="David" panose="020E0502060401010101" pitchFamily="34" charset="-79"/>
                <a:ea typeface="Times New Roman" panose="02020603050405020304" pitchFamily="18" charset="0"/>
                <a:cs typeface="David" panose="020E0502060401010101" pitchFamily="34" charset="-79"/>
              </a:rPr>
              <a:t>פרויקטים רבים שנעשים בפקולטה להנדסה עוסקים בין היתר ביצור תשתיות חומרה ותוכנה עצמיות אשר ייחודיות עבור הצרכים הנקודתיים שלהם לפרויקטים.</a:t>
            </a:r>
          </a:p>
          <a:p>
            <a:pPr algn="just" rtl="1">
              <a:lnSpc>
                <a:spcPct val="210000"/>
              </a:lnSpc>
            </a:pPr>
            <a:r>
              <a:rPr lang="he-IL" sz="2000" kern="0" dirty="0">
                <a:latin typeface="David" panose="020E0502060401010101" pitchFamily="34" charset="-79"/>
                <a:ea typeface="Times New Roman" panose="02020603050405020304" pitchFamily="18" charset="0"/>
                <a:cs typeface="David" panose="020E0502060401010101" pitchFamily="34" charset="-79"/>
              </a:rPr>
              <a:t>בפרויקט זה, אנו ניתן מענה לצורך זה על ידי כך שנספק </a:t>
            </a:r>
            <a:r>
              <a:rPr lang="he-IL" sz="2000" b="1" kern="0" dirty="0">
                <a:latin typeface="David" panose="020E0502060401010101" pitchFamily="34" charset="-79"/>
                <a:ea typeface="Times New Roman" panose="02020603050405020304" pitchFamily="18" charset="0"/>
                <a:cs typeface="David" panose="020E0502060401010101" pitchFamily="34" charset="-79"/>
              </a:rPr>
              <a:t>תשתית אחידה ורחבה</a:t>
            </a:r>
            <a:r>
              <a:rPr lang="he-IL" sz="2000" kern="0" dirty="0">
                <a:latin typeface="David" panose="020E0502060401010101" pitchFamily="34" charset="-79"/>
                <a:ea typeface="Times New Roman" panose="02020603050405020304" pitchFamily="18" charset="0"/>
                <a:cs typeface="David" panose="020E0502060401010101" pitchFamily="34" charset="-79"/>
              </a:rPr>
              <a:t> ככל הניתן בעבור פרויקטים אחרים שיהיו זקוקים לה.</a:t>
            </a:r>
          </a:p>
          <a:p>
            <a:pPr algn="just" rtl="1">
              <a:lnSpc>
                <a:spcPct val="210000"/>
              </a:lnSpc>
            </a:pPr>
            <a:r>
              <a:rPr lang="he-IL" sz="2000" kern="0" dirty="0">
                <a:latin typeface="David" panose="020E0502060401010101" pitchFamily="34" charset="-79"/>
                <a:ea typeface="Times New Roman" panose="02020603050405020304" pitchFamily="18" charset="0"/>
                <a:cs typeface="David" panose="020E0502060401010101" pitchFamily="34" charset="-79"/>
              </a:rPr>
              <a:t> סביבת העבודה והתשתית תכיל את </a:t>
            </a:r>
            <a:r>
              <a:rPr lang="he-IL" sz="2000" b="1" kern="0" dirty="0">
                <a:latin typeface="David" panose="020E0502060401010101" pitchFamily="34" charset="-79"/>
                <a:ea typeface="Times New Roman" panose="02020603050405020304" pitchFamily="18" charset="0"/>
                <a:cs typeface="David" panose="020E0502060401010101" pitchFamily="34" charset="-79"/>
              </a:rPr>
              <a:t>כניסות הסנסורים השונים ויציאותיהם </a:t>
            </a:r>
            <a:r>
              <a:rPr lang="he-IL" sz="2000" kern="0" dirty="0">
                <a:latin typeface="David" panose="020E0502060401010101" pitchFamily="34" charset="-79"/>
                <a:ea typeface="Times New Roman" panose="02020603050405020304" pitchFamily="18" charset="0"/>
                <a:cs typeface="David" panose="020E0502060401010101" pitchFamily="34" charset="-79"/>
              </a:rPr>
              <a:t>ובנוסף לכך חיווים ויזואליים וצלילים.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419" y="273545"/>
            <a:ext cx="2925420" cy="666735"/>
          </a:xfrm>
          <a:prstGeom prst="rect">
            <a:avLst/>
          </a:prstGeom>
        </p:spPr>
      </p:pic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52739-273F-4728-8B1A-480EEBF683AC}" type="datetime1">
              <a:rPr lang="en-US" smtClean="0"/>
              <a:t>8/7/2023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A11E8-8F25-49C3-8F7D-865FECFDFD1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845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052455" y="404828"/>
            <a:ext cx="6702725" cy="575154"/>
          </a:xfrm>
        </p:spPr>
        <p:txBody>
          <a:bodyPr>
            <a:normAutofit fontScale="90000"/>
          </a:bodyPr>
          <a:lstStyle/>
          <a:p>
            <a:r>
              <a:rPr lang="he-IL" kern="0" dirty="0">
                <a:latin typeface="David" panose="020E0502060401010101" pitchFamily="34" charset="-79"/>
                <a:ea typeface="Times New Roman" panose="02020603050405020304" pitchFamily="18" charset="0"/>
                <a:cs typeface="David" panose="020E0502060401010101" pitchFamily="34" charset="-79"/>
              </a:rPr>
              <a:t>נושא הפרויקט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069675"/>
            <a:ext cx="10515600" cy="5107288"/>
          </a:xfrm>
        </p:spPr>
        <p:txBody>
          <a:bodyPr>
            <a:normAutofit/>
          </a:bodyPr>
          <a:lstStyle/>
          <a:p>
            <a:pPr algn="just" rtl="1">
              <a:lnSpc>
                <a:spcPct val="200000"/>
              </a:lnSpc>
            </a:pPr>
            <a:r>
              <a:rPr lang="he-IL" sz="2000" kern="0" dirty="0">
                <a:latin typeface="David" panose="020E0502060401010101" pitchFamily="34" charset="-79"/>
                <a:cs typeface="David" panose="020E0502060401010101" pitchFamily="34" charset="-79"/>
              </a:rPr>
              <a:t>מהות הפרויקט היא ליצור </a:t>
            </a:r>
            <a:r>
              <a:rPr lang="he-IL" sz="2000" b="1" kern="0" dirty="0">
                <a:latin typeface="David" panose="020E0502060401010101" pitchFamily="34" charset="-79"/>
                <a:cs typeface="David" panose="020E0502060401010101" pitchFamily="34" charset="-79"/>
              </a:rPr>
              <a:t>סביבת עבודה ידידותית אשר כניסותיה </a:t>
            </a:r>
            <a:r>
              <a:rPr lang="he-IL" sz="2000" kern="0" dirty="0">
                <a:latin typeface="David" panose="020E0502060401010101" pitchFamily="34" charset="-79"/>
                <a:cs typeface="David" panose="020E0502060401010101" pitchFamily="34" charset="-79"/>
              </a:rPr>
              <a:t>יהיו סנסורים (מצלמה תרמית, מד מרחק, מד לחץ, מד דופק ולחץ דם). פרויקט זה יכיל </a:t>
            </a:r>
            <a:r>
              <a:rPr lang="he-IL" sz="2000" b="1" kern="0" dirty="0">
                <a:latin typeface="David" panose="020E0502060401010101" pitchFamily="34" charset="-79"/>
                <a:cs typeface="David" panose="020E0502060401010101" pitchFamily="34" charset="-79"/>
              </a:rPr>
              <a:t>תיעוד של החומרה והתוכנה והאינטראקציה ביניהם</a:t>
            </a:r>
            <a:r>
              <a:rPr lang="he-IL" sz="2000" kern="0" dirty="0">
                <a:latin typeface="David" panose="020E0502060401010101" pitchFamily="34" charset="-79"/>
                <a:cs typeface="David" panose="020E0502060401010101" pitchFamily="34" charset="-79"/>
              </a:rPr>
              <a:t>, זאת על מנת להקל על אלו שישתמשו בתשתית זו וירצו לשפרה.</a:t>
            </a:r>
          </a:p>
          <a:p>
            <a:pPr algn="just" rtl="1">
              <a:lnSpc>
                <a:spcPct val="200000"/>
              </a:lnSpc>
            </a:pPr>
            <a:r>
              <a:rPr lang="he-IL" sz="2000" kern="0" dirty="0">
                <a:latin typeface="David" panose="020E0502060401010101" pitchFamily="34" charset="-79"/>
                <a:cs typeface="David" panose="020E0502060401010101" pitchFamily="34" charset="-79"/>
              </a:rPr>
              <a:t>התיעוד יכיל פירוט של </a:t>
            </a:r>
            <a:r>
              <a:rPr lang="he-IL" sz="2000" b="1" kern="0" dirty="0">
                <a:latin typeface="David" panose="020E0502060401010101" pitchFamily="34" charset="-79"/>
                <a:cs typeface="David" panose="020E0502060401010101" pitchFamily="34" charset="-79"/>
              </a:rPr>
              <a:t>סביבת העבודה</a:t>
            </a:r>
            <a:r>
              <a:rPr lang="he-IL" sz="2000" kern="0" dirty="0">
                <a:latin typeface="David" panose="020E0502060401010101" pitchFamily="34" charset="-79"/>
                <a:cs typeface="David" panose="020E0502060401010101" pitchFamily="34" charset="-79"/>
              </a:rPr>
              <a:t>, </a:t>
            </a:r>
            <a:r>
              <a:rPr lang="he-IL" sz="2000" b="1" kern="0" dirty="0">
                <a:latin typeface="David" panose="020E0502060401010101" pitchFamily="34" charset="-79"/>
                <a:cs typeface="David" panose="020E0502060401010101" pitchFamily="34" charset="-79"/>
              </a:rPr>
              <a:t>הרכיבים הקיימים בה</a:t>
            </a:r>
            <a:r>
              <a:rPr lang="he-IL" sz="2000" kern="0" dirty="0">
                <a:latin typeface="David" panose="020E0502060401010101" pitchFamily="34" charset="-79"/>
                <a:cs typeface="David" panose="020E0502060401010101" pitchFamily="34" charset="-79"/>
              </a:rPr>
              <a:t>, וכל </a:t>
            </a:r>
            <a:r>
              <a:rPr lang="he-IL" sz="2000" b="1" kern="0" dirty="0">
                <a:latin typeface="David" panose="020E0502060401010101" pitchFamily="34" charset="-79"/>
                <a:cs typeface="David" panose="020E0502060401010101" pitchFamily="34" charset="-79"/>
              </a:rPr>
              <a:t>החווטים</a:t>
            </a:r>
            <a:r>
              <a:rPr lang="he-IL" sz="2000" kern="0" dirty="0">
                <a:latin typeface="David" panose="020E0502060401010101" pitchFamily="34" charset="-79"/>
                <a:cs typeface="David" panose="020E0502060401010101" pitchFamily="34" charset="-79"/>
              </a:rPr>
              <a:t> הנדרשים.</a:t>
            </a:r>
          </a:p>
          <a:p>
            <a:pPr algn="just" rtl="1">
              <a:lnSpc>
                <a:spcPct val="200000"/>
              </a:lnSpc>
            </a:pPr>
            <a:endParaRPr lang="en-US" sz="2000" kern="0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419" y="273545"/>
            <a:ext cx="2925420" cy="666735"/>
          </a:xfrm>
          <a:prstGeom prst="rect">
            <a:avLst/>
          </a:prstGeom>
        </p:spPr>
      </p:pic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52739-273F-4728-8B1A-480EEBF683AC}" type="datetime1">
              <a:rPr lang="en-US" smtClean="0"/>
              <a:t>8/7/2023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A11E8-8F25-49C3-8F7D-865FECFDFD1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51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052455" y="404828"/>
            <a:ext cx="6702725" cy="575154"/>
          </a:xfrm>
        </p:spPr>
        <p:txBody>
          <a:bodyPr>
            <a:normAutofit fontScale="90000"/>
          </a:bodyPr>
          <a:lstStyle/>
          <a:p>
            <a:r>
              <a:rPr lang="he-IL" dirty="0">
                <a:latin typeface="David" panose="020E0502060401010101" pitchFamily="34" charset="-79"/>
                <a:cs typeface="David" panose="020E0502060401010101" pitchFamily="34" charset="-79"/>
              </a:rPr>
              <a:t>דרישות המערכת המעודכנת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069675"/>
            <a:ext cx="10515600" cy="5107288"/>
          </a:xfrm>
        </p:spPr>
        <p:txBody>
          <a:bodyPr>
            <a:normAutofit fontScale="92500" lnSpcReduction="10000"/>
          </a:bodyPr>
          <a:lstStyle/>
          <a:p>
            <a:pPr marL="0" indent="0" algn="r" rtl="1">
              <a:buNone/>
            </a:pPr>
            <a:r>
              <a:rPr lang="he-IL" sz="2000" u="sng" dirty="0">
                <a:latin typeface="David" panose="020E0502060401010101" pitchFamily="34" charset="-79"/>
                <a:cs typeface="David" panose="020E0502060401010101" pitchFamily="34" charset="-79"/>
              </a:rPr>
              <a:t>דרישות הפרויקט:</a:t>
            </a:r>
          </a:p>
          <a:p>
            <a:pPr marL="342900" marR="0" lvl="0" indent="-342900" algn="just" rtl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he-IL" sz="2000" dirty="0">
                <a:latin typeface="David" panose="020E0502060401010101" pitchFamily="34" charset="-79"/>
                <a:ea typeface="Times New Roman" panose="02020603050405020304" pitchFamily="18" charset="0"/>
                <a:cs typeface="David" panose="020E0502060401010101" pitchFamily="34" charset="-79"/>
              </a:rPr>
              <a:t>בניית </a:t>
            </a:r>
            <a:r>
              <a:rPr lang="he-IL" sz="2000" b="1" dirty="0">
                <a:latin typeface="David" panose="020E0502060401010101" pitchFamily="34" charset="-79"/>
                <a:ea typeface="Times New Roman" panose="02020603050405020304" pitchFamily="18" charset="0"/>
                <a:cs typeface="David" panose="020E0502060401010101" pitchFamily="34" charset="-79"/>
              </a:rPr>
              <a:t>תשתית חומרה ותוכנה </a:t>
            </a:r>
            <a:r>
              <a:rPr lang="he-IL" sz="2000" dirty="0">
                <a:latin typeface="David" panose="020E0502060401010101" pitchFamily="34" charset="-79"/>
                <a:ea typeface="Times New Roman" panose="02020603050405020304" pitchFamily="18" charset="0"/>
                <a:cs typeface="David" panose="020E0502060401010101" pitchFamily="34" charset="-79"/>
              </a:rPr>
              <a:t>בהתאם לדרישות אשר יתוכננו בשלב הראשוני של הניסוי.</a:t>
            </a:r>
            <a:endParaRPr lang="en-US" sz="2000" dirty="0">
              <a:latin typeface="David" panose="020E0502060401010101" pitchFamily="34" charset="-79"/>
              <a:ea typeface="Times New Roman" panose="02020603050405020304" pitchFamily="18" charset="0"/>
              <a:cs typeface="David" panose="020E0502060401010101" pitchFamily="34" charset="-79"/>
            </a:endParaRPr>
          </a:p>
          <a:p>
            <a:pPr marL="342900" marR="0" lvl="0" indent="-342900" algn="just" rtl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he-IL" sz="2000" dirty="0">
                <a:latin typeface="David" panose="020E0502060401010101" pitchFamily="34" charset="-79"/>
                <a:ea typeface="Times New Roman" panose="02020603050405020304" pitchFamily="18" charset="0"/>
                <a:cs typeface="David" panose="020E0502060401010101" pitchFamily="34" charset="-79"/>
              </a:rPr>
              <a:t>תכנון </a:t>
            </a:r>
            <a:r>
              <a:rPr lang="he-IL" sz="2000" b="1" dirty="0">
                <a:latin typeface="David" panose="020E0502060401010101" pitchFamily="34" charset="-79"/>
                <a:ea typeface="Times New Roman" panose="02020603050405020304" pitchFamily="18" charset="0"/>
                <a:cs typeface="David" panose="020E0502060401010101" pitchFamily="34" charset="-79"/>
              </a:rPr>
              <a:t>וכתיבת הממשק בין החיישנים</a:t>
            </a:r>
            <a:r>
              <a:rPr lang="he-IL" sz="2000" dirty="0">
                <a:latin typeface="David" panose="020E0502060401010101" pitchFamily="34" charset="-79"/>
                <a:ea typeface="Times New Roman" panose="02020603050405020304" pitchFamily="18" charset="0"/>
                <a:cs typeface="David" panose="020E0502060401010101" pitchFamily="34" charset="-79"/>
              </a:rPr>
              <a:t> השונים לבין הבקר </a:t>
            </a:r>
            <a:r>
              <a:rPr lang="en-US" sz="2000" dirty="0">
                <a:latin typeface="David" panose="020E0502060401010101" pitchFamily="34" charset="-79"/>
                <a:ea typeface="Times New Roman" panose="02020603050405020304" pitchFamily="18" charset="0"/>
                <a:cs typeface="David" panose="020E0502060401010101" pitchFamily="34" charset="-79"/>
              </a:rPr>
              <a:t>M5Stack</a:t>
            </a:r>
            <a:r>
              <a:rPr lang="he-IL" sz="2000" dirty="0">
                <a:latin typeface="David" panose="020E0502060401010101" pitchFamily="34" charset="-79"/>
                <a:ea typeface="Times New Roman" panose="02020603050405020304" pitchFamily="18" charset="0"/>
                <a:cs typeface="David" panose="020E0502060401010101" pitchFamily="34" charset="-79"/>
              </a:rPr>
              <a:t> ואפשרות ממשק מול המחשב הראשי(</a:t>
            </a:r>
            <a:r>
              <a:rPr lang="en-US" sz="2000" dirty="0">
                <a:latin typeface="David" panose="020E0502060401010101" pitchFamily="34" charset="-79"/>
                <a:ea typeface="Times New Roman" panose="02020603050405020304" pitchFamily="18" charset="0"/>
                <a:cs typeface="David" panose="020E0502060401010101" pitchFamily="34" charset="-79"/>
              </a:rPr>
              <a:t>Raspberry PI</a:t>
            </a:r>
            <a:r>
              <a:rPr lang="he-IL" sz="2000" dirty="0">
                <a:latin typeface="David" panose="020E0502060401010101" pitchFamily="34" charset="-79"/>
                <a:ea typeface="Times New Roman" panose="02020603050405020304" pitchFamily="18" charset="0"/>
                <a:cs typeface="David" panose="020E0502060401010101" pitchFamily="34" charset="-79"/>
              </a:rPr>
              <a:t>).</a:t>
            </a:r>
          </a:p>
          <a:p>
            <a:pPr marL="342900" marR="0" lvl="0" indent="-342900" algn="just" rtl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he-IL" sz="2000" b="1" dirty="0">
                <a:latin typeface="David" panose="020E0502060401010101" pitchFamily="34" charset="-79"/>
                <a:ea typeface="Times New Roman" panose="02020603050405020304" pitchFamily="18" charset="0"/>
                <a:cs typeface="David" panose="020E0502060401010101" pitchFamily="34" charset="-79"/>
              </a:rPr>
              <a:t>תיעוד</a:t>
            </a:r>
            <a:r>
              <a:rPr lang="he-IL" sz="2000" dirty="0">
                <a:latin typeface="David" panose="020E0502060401010101" pitchFamily="34" charset="-79"/>
                <a:ea typeface="Times New Roman" panose="02020603050405020304" pitchFamily="18" charset="0"/>
                <a:cs typeface="David" panose="020E0502060401010101" pitchFamily="34" charset="-79"/>
              </a:rPr>
              <a:t> המערכת בצורה מפורטת ונוחה.</a:t>
            </a:r>
          </a:p>
          <a:p>
            <a:pPr marL="0" indent="0" algn="r" rtl="1">
              <a:lnSpc>
                <a:spcPct val="120000"/>
              </a:lnSpc>
              <a:spcAft>
                <a:spcPts val="600"/>
              </a:spcAft>
              <a:buNone/>
            </a:pPr>
            <a:r>
              <a:rPr lang="he-IL" sz="2000" u="sng" dirty="0">
                <a:latin typeface="David" panose="020E0502060401010101" pitchFamily="34" charset="-79"/>
                <a:cs typeface="David" panose="020E0502060401010101" pitchFamily="34" charset="-79"/>
              </a:rPr>
              <a:t>אופן מימוש הפרויקט:</a:t>
            </a:r>
          </a:p>
          <a:p>
            <a:pPr marL="342900" marR="0" lvl="0" indent="-342900" algn="just" rtl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he-IL" sz="2000" dirty="0">
                <a:latin typeface="Times New Roman" panose="02020603050405020304" pitchFamily="18" charset="0"/>
                <a:ea typeface="Times New Roman" panose="02020603050405020304" pitchFamily="18" charset="0"/>
                <a:cs typeface="David" panose="020E0502060401010101" pitchFamily="34" charset="-79"/>
              </a:rPr>
              <a:t>הגדרת הסנסורים והיציאות הנדרשות לפרויקט, ובחירת כלל החומרה שתתאים באופן מרבי לדרישות הפרויקט.</a:t>
            </a:r>
            <a:endParaRPr lang="en-US" sz="2000" dirty="0">
              <a:latin typeface="Times New Roman" panose="02020603050405020304" pitchFamily="18" charset="0"/>
              <a:ea typeface="Times New Roman" panose="02020603050405020304" pitchFamily="18" charset="0"/>
              <a:cs typeface="David" panose="020E0502060401010101" pitchFamily="34" charset="-79"/>
            </a:endParaRPr>
          </a:p>
          <a:p>
            <a:pPr marL="342900" marR="0" lvl="0" indent="-342900" algn="just" rtl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he-IL" sz="2000" dirty="0">
                <a:latin typeface="Times New Roman" panose="02020603050405020304" pitchFamily="18" charset="0"/>
                <a:ea typeface="Times New Roman" panose="02020603050405020304" pitchFamily="18" charset="0"/>
                <a:cs typeface="David" panose="020E0502060401010101" pitchFamily="34" charset="-79"/>
              </a:rPr>
              <a:t>החלטה על גרסאות תוכנה בהתאם לרכיבים השונים</a:t>
            </a:r>
            <a:endParaRPr lang="en-US" sz="2000" dirty="0">
              <a:latin typeface="Times New Roman" panose="02020603050405020304" pitchFamily="18" charset="0"/>
              <a:ea typeface="Times New Roman" panose="02020603050405020304" pitchFamily="18" charset="0"/>
              <a:cs typeface="David" panose="020E0502060401010101" pitchFamily="34" charset="-79"/>
            </a:endParaRPr>
          </a:p>
          <a:p>
            <a:pPr marL="342900" marR="0" lvl="0" indent="-342900" algn="just" rtl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he-IL" sz="2000" b="1" dirty="0">
                <a:latin typeface="Times New Roman" panose="02020603050405020304" pitchFamily="18" charset="0"/>
                <a:ea typeface="Times New Roman" panose="02020603050405020304" pitchFamily="18" charset="0"/>
                <a:cs typeface="David" panose="020E0502060401010101" pitchFamily="34" charset="-79"/>
              </a:rPr>
              <a:t>כתיבת התוכנה </a:t>
            </a:r>
            <a:r>
              <a:rPr lang="he-IL" sz="2000" dirty="0">
                <a:latin typeface="Times New Roman" panose="02020603050405020304" pitchFamily="18" charset="0"/>
                <a:ea typeface="Times New Roman" panose="02020603050405020304" pitchFamily="18" charset="0"/>
                <a:cs typeface="David" panose="020E0502060401010101" pitchFamily="34" charset="-79"/>
              </a:rPr>
              <a:t>להרצת הבדיקות השונות והתקשורת בין הרכיבים בסביבת העבודה.</a:t>
            </a:r>
            <a:endParaRPr lang="en-US" sz="2000" dirty="0">
              <a:latin typeface="Times New Roman" panose="02020603050405020304" pitchFamily="18" charset="0"/>
              <a:ea typeface="Times New Roman" panose="02020603050405020304" pitchFamily="18" charset="0"/>
              <a:cs typeface="David" panose="020E0502060401010101" pitchFamily="34" charset="-79"/>
            </a:endParaRPr>
          </a:p>
          <a:p>
            <a:pPr marL="342900" marR="0" lvl="0" indent="-342900" algn="just" rtl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he-IL" sz="2000" dirty="0">
                <a:latin typeface="Times New Roman" panose="02020603050405020304" pitchFamily="18" charset="0"/>
                <a:ea typeface="Times New Roman" panose="02020603050405020304" pitchFamily="18" charset="0"/>
                <a:cs typeface="David" panose="020E0502060401010101" pitchFamily="34" charset="-79"/>
              </a:rPr>
              <a:t>ביצוע </a:t>
            </a:r>
            <a:r>
              <a:rPr lang="he-IL" sz="2000" b="1" dirty="0">
                <a:latin typeface="Times New Roman" panose="02020603050405020304" pitchFamily="18" charset="0"/>
                <a:ea typeface="Times New Roman" panose="02020603050405020304" pitchFamily="18" charset="0"/>
                <a:cs typeface="David" panose="020E0502060401010101" pitchFamily="34" charset="-79"/>
              </a:rPr>
              <a:t>מבדקים על הסנסורים</a:t>
            </a:r>
            <a:r>
              <a:rPr lang="he-IL" sz="2000" dirty="0">
                <a:latin typeface="Times New Roman" panose="02020603050405020304" pitchFamily="18" charset="0"/>
                <a:ea typeface="Times New Roman" panose="02020603050405020304" pitchFamily="18" charset="0"/>
                <a:cs typeface="David" panose="020E0502060401010101" pitchFamily="34" charset="-79"/>
              </a:rPr>
              <a:t>. </a:t>
            </a:r>
            <a:endParaRPr lang="en-US" sz="2000" dirty="0">
              <a:latin typeface="Times New Roman" panose="02020603050405020304" pitchFamily="18" charset="0"/>
              <a:ea typeface="Times New Roman" panose="02020603050405020304" pitchFamily="18" charset="0"/>
              <a:cs typeface="David" panose="020E0502060401010101" pitchFamily="34" charset="-79"/>
            </a:endParaRPr>
          </a:p>
          <a:p>
            <a:pPr marL="342900" marR="0" lvl="0" indent="-342900" algn="just" rtl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he-IL" sz="2000" b="1" dirty="0">
                <a:latin typeface="Times New Roman" panose="02020603050405020304" pitchFamily="18" charset="0"/>
                <a:ea typeface="Times New Roman" panose="02020603050405020304" pitchFamily="18" charset="0"/>
                <a:cs typeface="David" panose="020E0502060401010101" pitchFamily="34" charset="-79"/>
              </a:rPr>
              <a:t>תיעוד מפורט </a:t>
            </a:r>
            <a:r>
              <a:rPr lang="he-IL" sz="2000" dirty="0">
                <a:latin typeface="Times New Roman" panose="02020603050405020304" pitchFamily="18" charset="0"/>
                <a:ea typeface="Times New Roman" panose="02020603050405020304" pitchFamily="18" charset="0"/>
                <a:cs typeface="David" panose="020E0502060401010101" pitchFamily="34" charset="-79"/>
              </a:rPr>
              <a:t>של החומרה בה נעשה שימוש וגרסאות התוכנה שבהן נעשה שימוש בבניית התשתית ובשימושה.</a:t>
            </a:r>
            <a:endParaRPr lang="en-US" sz="2000" dirty="0">
              <a:latin typeface="Times New Roman" panose="02020603050405020304" pitchFamily="18" charset="0"/>
              <a:ea typeface="Times New Roman" panose="02020603050405020304" pitchFamily="18" charset="0"/>
              <a:cs typeface="David" panose="020E0502060401010101" pitchFamily="34" charset="-79"/>
            </a:endParaRPr>
          </a:p>
          <a:p>
            <a:pPr algn="just" rtl="1">
              <a:lnSpc>
                <a:spcPct val="200000"/>
              </a:lnSpc>
            </a:pPr>
            <a:endParaRPr lang="en-US" sz="2000" kern="0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419" y="273545"/>
            <a:ext cx="2925420" cy="666735"/>
          </a:xfrm>
          <a:prstGeom prst="rect">
            <a:avLst/>
          </a:prstGeom>
        </p:spPr>
      </p:pic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52739-273F-4728-8B1A-480EEBF683AC}" type="datetime1">
              <a:rPr lang="en-US" smtClean="0"/>
              <a:t>8/7/2023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A11E8-8F25-49C3-8F7D-865FECFDFD1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6281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052455" y="404828"/>
            <a:ext cx="6702725" cy="575154"/>
          </a:xfrm>
        </p:spPr>
        <p:txBody>
          <a:bodyPr>
            <a:normAutofit fontScale="90000"/>
          </a:bodyPr>
          <a:lstStyle/>
          <a:p>
            <a:r>
              <a:rPr lang="he-IL" dirty="0">
                <a:latin typeface="David" panose="020E0502060401010101" pitchFamily="34" charset="-79"/>
                <a:cs typeface="David" panose="020E0502060401010101" pitchFamily="34" charset="-79"/>
              </a:rPr>
              <a:t>דרישות המערכת המעודכנת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069675"/>
            <a:ext cx="10515600" cy="5107288"/>
          </a:xfrm>
        </p:spPr>
        <p:txBody>
          <a:bodyPr>
            <a:normAutofit/>
          </a:bodyPr>
          <a:lstStyle/>
          <a:p>
            <a:pPr marL="0" marR="0" indent="0" algn="just" rtl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he-IL" sz="2400" u="sng" dirty="0">
                <a:latin typeface="David" panose="020E0502060401010101" pitchFamily="34" charset="-79"/>
                <a:ea typeface="Times New Roman" panose="02020603050405020304" pitchFamily="18" charset="0"/>
                <a:cs typeface="David" panose="020E0502060401010101" pitchFamily="34" charset="-79"/>
              </a:rPr>
              <a:t>תוצרי הפרויקט:</a:t>
            </a:r>
            <a:endParaRPr lang="en-US" sz="2400" u="sng" dirty="0">
              <a:latin typeface="David" panose="020E0502060401010101" pitchFamily="34" charset="-79"/>
              <a:ea typeface="Times New Roman" panose="02020603050405020304" pitchFamily="18" charset="0"/>
              <a:cs typeface="David" panose="020E0502060401010101" pitchFamily="34" charset="-79"/>
            </a:endParaRPr>
          </a:p>
          <a:p>
            <a:pPr marL="342900" marR="0" lvl="0" indent="-342900" algn="just" rtl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he-IL" sz="2000" dirty="0">
                <a:latin typeface="David" panose="020E0502060401010101" pitchFamily="34" charset="-79"/>
                <a:ea typeface="Times New Roman" panose="02020603050405020304" pitchFamily="18" charset="0"/>
                <a:cs typeface="David" panose="020E0502060401010101" pitchFamily="34" charset="-79"/>
              </a:rPr>
              <a:t>התוצר המוגמר יהיה </a:t>
            </a:r>
            <a:r>
              <a:rPr lang="he-IL" sz="2000" b="1" dirty="0">
                <a:latin typeface="David" panose="020E0502060401010101" pitchFamily="34" charset="-79"/>
                <a:ea typeface="Times New Roman" panose="02020603050405020304" pitchFamily="18" charset="0"/>
                <a:cs typeface="David" panose="020E0502060401010101" pitchFamily="34" charset="-79"/>
              </a:rPr>
              <a:t>אב טיפוס </a:t>
            </a:r>
            <a:r>
              <a:rPr lang="he-IL" sz="2000" dirty="0">
                <a:latin typeface="David" panose="020E0502060401010101" pitchFamily="34" charset="-79"/>
                <a:ea typeface="Times New Roman" panose="02020603050405020304" pitchFamily="18" charset="0"/>
                <a:cs typeface="David" panose="020E0502060401010101" pitchFamily="34" charset="-79"/>
              </a:rPr>
              <a:t>שיענה על כל הדרישות והצרכים שפירטנו קודם ויהווה תשתית איכותית לפרויקטים בתחום הפיזיותרפיה.</a:t>
            </a:r>
            <a:endParaRPr lang="en-US" sz="2000" dirty="0">
              <a:latin typeface="David" panose="020E0502060401010101" pitchFamily="34" charset="-79"/>
              <a:ea typeface="Times New Roman" panose="02020603050405020304" pitchFamily="18" charset="0"/>
              <a:cs typeface="David" panose="020E0502060401010101" pitchFamily="34" charset="-79"/>
            </a:endParaRPr>
          </a:p>
          <a:p>
            <a:pPr marL="342900" marR="0" lvl="0" indent="-342900" algn="just" rtl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n-US" sz="2000" dirty="0">
                <a:latin typeface="David" panose="020E0502060401010101" pitchFamily="34" charset="-79"/>
                <a:ea typeface="Times New Roman" panose="02020603050405020304" pitchFamily="18" charset="0"/>
                <a:cs typeface="David" panose="020E0502060401010101" pitchFamily="34" charset="-79"/>
              </a:rPr>
              <a:t> </a:t>
            </a:r>
            <a:r>
              <a:rPr lang="he-IL" sz="2000" b="1" dirty="0">
                <a:latin typeface="David" panose="020E0502060401010101" pitchFamily="34" charset="-79"/>
                <a:ea typeface="Times New Roman" panose="02020603050405020304" pitchFamily="18" charset="0"/>
                <a:cs typeface="David" panose="020E0502060401010101" pitchFamily="34" charset="-79"/>
              </a:rPr>
              <a:t>מסמך</a:t>
            </a:r>
            <a:r>
              <a:rPr lang="he-IL" sz="2000" dirty="0">
                <a:latin typeface="David" panose="020E0502060401010101" pitchFamily="34" charset="-79"/>
                <a:ea typeface="Times New Roman" panose="02020603050405020304" pitchFamily="18" charset="0"/>
                <a:cs typeface="David" panose="020E0502060401010101" pitchFamily="34" charset="-79"/>
              </a:rPr>
              <a:t> שמתאר באופן מפורט וויזואלי את החיבורים השונים ואת ההפעלה של כל אחד מרכיבי המערכת. </a:t>
            </a:r>
            <a:endParaRPr lang="en-US" sz="2000" dirty="0">
              <a:latin typeface="David" panose="020E0502060401010101" pitchFamily="34" charset="-79"/>
              <a:ea typeface="Times New Roman" panose="02020603050405020304" pitchFamily="18" charset="0"/>
              <a:cs typeface="David" panose="020E0502060401010101" pitchFamily="34" charset="-79"/>
            </a:endParaRPr>
          </a:p>
          <a:p>
            <a:pPr marL="342900" marR="0" lvl="0" indent="-342900" algn="just" rtl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he-IL" sz="2000" b="1" dirty="0">
                <a:latin typeface="David" panose="020E0502060401010101" pitchFamily="34" charset="-79"/>
                <a:cs typeface="David" panose="020E0502060401010101" pitchFamily="34" charset="-79"/>
              </a:rPr>
              <a:t>שרטוט המעגל </a:t>
            </a:r>
            <a:r>
              <a:rPr lang="he-IL" sz="2000" dirty="0">
                <a:latin typeface="David" panose="020E0502060401010101" pitchFamily="34" charset="-79"/>
                <a:cs typeface="David" panose="020E0502060401010101" pitchFamily="34" charset="-79"/>
              </a:rPr>
              <a:t>עם הרכיבים.</a:t>
            </a:r>
            <a:endParaRPr lang="en-US" sz="2000" dirty="0">
              <a:latin typeface="David" panose="020E0502060401010101" pitchFamily="34" charset="-79"/>
              <a:cs typeface="David" panose="020E0502060401010101" pitchFamily="34" charset="-79"/>
            </a:endParaRPr>
          </a:p>
          <a:p>
            <a:pPr marL="342900" marR="0" lvl="0" indent="-342900" algn="just" rtl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he-IL" sz="2000" b="1" dirty="0">
                <a:latin typeface="David" panose="020E0502060401010101" pitchFamily="34" charset="-79"/>
                <a:ea typeface="Times New Roman" panose="02020603050405020304" pitchFamily="18" charset="0"/>
                <a:cs typeface="David" panose="020E0502060401010101" pitchFamily="34" charset="-79"/>
              </a:rPr>
              <a:t>תיאור מילולי </a:t>
            </a:r>
            <a:r>
              <a:rPr lang="he-IL" sz="2000" dirty="0">
                <a:latin typeface="David" panose="020E0502060401010101" pitchFamily="34" charset="-79"/>
                <a:ea typeface="Times New Roman" panose="02020603050405020304" pitchFamily="18" charset="0"/>
                <a:cs typeface="David" panose="020E0502060401010101" pitchFamily="34" charset="-79"/>
              </a:rPr>
              <a:t>של סביבת העבודה.</a:t>
            </a:r>
            <a:endParaRPr lang="en-US" sz="2000" dirty="0">
              <a:latin typeface="David" panose="020E0502060401010101" pitchFamily="34" charset="-79"/>
              <a:ea typeface="Times New Roman" panose="02020603050405020304" pitchFamily="18" charset="0"/>
              <a:cs typeface="David" panose="020E0502060401010101" pitchFamily="34" charset="-79"/>
            </a:endParaRPr>
          </a:p>
          <a:p>
            <a:pPr marL="342900" marR="0" lvl="0" indent="-342900" algn="just" rtl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he-IL" sz="2000" b="1" dirty="0">
                <a:latin typeface="David" panose="020E0502060401010101" pitchFamily="34" charset="-79"/>
                <a:ea typeface="Times New Roman" panose="02020603050405020304" pitchFamily="18" charset="0"/>
                <a:cs typeface="David" panose="020E0502060401010101" pitchFamily="34" charset="-79"/>
              </a:rPr>
              <a:t>תיאור התוכנה </a:t>
            </a:r>
            <a:r>
              <a:rPr lang="he-IL" sz="2000" dirty="0">
                <a:latin typeface="David" panose="020E0502060401010101" pitchFamily="34" charset="-79"/>
                <a:ea typeface="Times New Roman" panose="02020603050405020304" pitchFamily="18" charset="0"/>
                <a:cs typeface="David" panose="020E0502060401010101" pitchFamily="34" charset="-79"/>
              </a:rPr>
              <a:t>שנבנתה, וכיצד ניתן להשתמש בה.</a:t>
            </a:r>
            <a:endParaRPr lang="en-US" sz="2000" kern="0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419" y="273545"/>
            <a:ext cx="2925420" cy="666735"/>
          </a:xfrm>
          <a:prstGeom prst="rect">
            <a:avLst/>
          </a:prstGeom>
        </p:spPr>
      </p:pic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52739-273F-4728-8B1A-480EEBF683AC}" type="datetime1">
              <a:rPr lang="en-US" smtClean="0"/>
              <a:t>8/7/2023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A11E8-8F25-49C3-8F7D-865FECFDFD1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3219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052455" y="404828"/>
            <a:ext cx="6702725" cy="575154"/>
          </a:xfrm>
        </p:spPr>
        <p:txBody>
          <a:bodyPr>
            <a:normAutofit fontScale="90000"/>
          </a:bodyPr>
          <a:lstStyle/>
          <a:p>
            <a:r>
              <a:rPr lang="he-IL" dirty="0">
                <a:latin typeface="David" panose="020E0502060401010101" pitchFamily="34" charset="-79"/>
                <a:cs typeface="David" panose="020E0502060401010101" pitchFamily="34" charset="-79"/>
              </a:rPr>
              <a:t>דיאגרמת בלוקים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419" y="273545"/>
            <a:ext cx="2925420" cy="666735"/>
          </a:xfrm>
          <a:prstGeom prst="rect">
            <a:avLst/>
          </a:prstGeom>
        </p:spPr>
      </p:pic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52739-273F-4728-8B1A-480EEBF683AC}" type="datetime1">
              <a:rPr lang="en-US" smtClean="0"/>
              <a:t>8/7/2023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A11E8-8F25-49C3-8F7D-865FECFDFD18}" type="slidenum">
              <a:rPr lang="en-US" smtClean="0"/>
              <a:t>6</a:t>
            </a:fld>
            <a:endParaRPr lang="en-US"/>
          </a:p>
        </p:txBody>
      </p:sp>
      <p:pic>
        <p:nvPicPr>
          <p:cNvPr id="10" name="תמונה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9108" y="3907914"/>
            <a:ext cx="1026063" cy="862789"/>
          </a:xfrm>
          <a:prstGeom prst="rect">
            <a:avLst/>
          </a:prstGeom>
        </p:spPr>
      </p:pic>
      <p:pic>
        <p:nvPicPr>
          <p:cNvPr id="11" name="תמונה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3989" y="3492575"/>
            <a:ext cx="979730" cy="830677"/>
          </a:xfrm>
          <a:prstGeom prst="rect">
            <a:avLst/>
          </a:prstGeom>
        </p:spPr>
      </p:pic>
      <p:cxnSp>
        <p:nvCxnSpPr>
          <p:cNvPr id="12" name="מחבר מרפקי 11"/>
          <p:cNvCxnSpPr/>
          <p:nvPr/>
        </p:nvCxnSpPr>
        <p:spPr>
          <a:xfrm>
            <a:off x="4052455" y="4017799"/>
            <a:ext cx="1826653" cy="43954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645912" y="4290297"/>
            <a:ext cx="1754235" cy="24622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000" dirty="0" err="1"/>
              <a:t>PaHub</a:t>
            </a:r>
            <a:endParaRPr lang="he-IL" sz="1000" dirty="0"/>
          </a:p>
        </p:txBody>
      </p:sp>
      <p:pic>
        <p:nvPicPr>
          <p:cNvPr id="14" name="תמונה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9671158" y="1850468"/>
            <a:ext cx="800851" cy="562907"/>
          </a:xfrm>
          <a:prstGeom prst="rect">
            <a:avLst/>
          </a:prstGeom>
        </p:spPr>
      </p:pic>
      <p:sp>
        <p:nvSpPr>
          <p:cNvPr id="15" name="מלבן 14"/>
          <p:cNvSpPr/>
          <p:nvPr/>
        </p:nvSpPr>
        <p:spPr>
          <a:xfrm>
            <a:off x="9492070" y="1347518"/>
            <a:ext cx="1949451" cy="361009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6" name="TextBox 15"/>
          <p:cNvSpPr txBox="1"/>
          <p:nvPr/>
        </p:nvSpPr>
        <p:spPr>
          <a:xfrm>
            <a:off x="9444234" y="1623386"/>
            <a:ext cx="883638" cy="27699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200" dirty="0"/>
              <a:t>IMU</a:t>
            </a:r>
            <a:endParaRPr lang="he-IL" sz="1200" dirty="0"/>
          </a:p>
        </p:txBody>
      </p:sp>
      <p:sp>
        <p:nvSpPr>
          <p:cNvPr id="17" name="TextBox 16"/>
          <p:cNvSpPr txBox="1"/>
          <p:nvPr/>
        </p:nvSpPr>
        <p:spPr>
          <a:xfrm>
            <a:off x="9811959" y="979992"/>
            <a:ext cx="1428124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Core S3</a:t>
            </a:r>
            <a:endParaRPr lang="he-IL" dirty="0"/>
          </a:p>
        </p:txBody>
      </p:sp>
      <p:pic>
        <p:nvPicPr>
          <p:cNvPr id="18" name="תמונה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10692299" y="1815511"/>
            <a:ext cx="790781" cy="1044567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0394617" y="1631080"/>
            <a:ext cx="883638" cy="27699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200" dirty="0"/>
              <a:t>LCD</a:t>
            </a:r>
            <a:endParaRPr lang="he-IL" sz="1200" dirty="0"/>
          </a:p>
        </p:txBody>
      </p:sp>
      <p:sp>
        <p:nvSpPr>
          <p:cNvPr id="20" name="TextBox 19"/>
          <p:cNvSpPr txBox="1"/>
          <p:nvPr/>
        </p:nvSpPr>
        <p:spPr>
          <a:xfrm>
            <a:off x="10679805" y="2778493"/>
            <a:ext cx="574443" cy="27699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200" dirty="0"/>
              <a:t>SPI</a:t>
            </a:r>
            <a:endParaRPr lang="he-IL" sz="1200" dirty="0"/>
          </a:p>
        </p:txBody>
      </p:sp>
      <p:sp>
        <p:nvSpPr>
          <p:cNvPr id="21" name="TextBox 20"/>
          <p:cNvSpPr txBox="1"/>
          <p:nvPr/>
        </p:nvSpPr>
        <p:spPr>
          <a:xfrm>
            <a:off x="9377412" y="2413375"/>
            <a:ext cx="869094" cy="27699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200" dirty="0"/>
              <a:t>I2C</a:t>
            </a:r>
            <a:endParaRPr lang="he-IL" sz="1200" dirty="0"/>
          </a:p>
        </p:txBody>
      </p:sp>
      <p:sp>
        <p:nvSpPr>
          <p:cNvPr id="23" name="TextBox 22"/>
          <p:cNvSpPr txBox="1"/>
          <p:nvPr/>
        </p:nvSpPr>
        <p:spPr>
          <a:xfrm>
            <a:off x="3248781" y="2984346"/>
            <a:ext cx="577503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100" dirty="0"/>
              <a:t>I2C</a:t>
            </a:r>
            <a:endParaRPr lang="he-IL" sz="1100" dirty="0"/>
          </a:p>
        </p:txBody>
      </p:sp>
      <p:sp>
        <p:nvSpPr>
          <p:cNvPr id="24" name="TextBox 23"/>
          <p:cNvSpPr txBox="1"/>
          <p:nvPr/>
        </p:nvSpPr>
        <p:spPr>
          <a:xfrm>
            <a:off x="2894353" y="900934"/>
            <a:ext cx="1374094" cy="26161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1100" dirty="0"/>
              <a:t>Proximity sensor 8x8</a:t>
            </a:r>
            <a:endParaRPr lang="he-IL" sz="1100" dirty="0"/>
          </a:p>
        </p:txBody>
      </p:sp>
      <p:sp>
        <p:nvSpPr>
          <p:cNvPr id="25" name="TextBox 24"/>
          <p:cNvSpPr txBox="1"/>
          <p:nvPr/>
        </p:nvSpPr>
        <p:spPr>
          <a:xfrm>
            <a:off x="4367999" y="3832052"/>
            <a:ext cx="577503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100" dirty="0"/>
              <a:t>I2C</a:t>
            </a:r>
            <a:endParaRPr lang="he-IL" sz="1100" dirty="0"/>
          </a:p>
        </p:txBody>
      </p:sp>
      <p:sp>
        <p:nvSpPr>
          <p:cNvPr id="26" name="TextBox 25"/>
          <p:cNvSpPr txBox="1"/>
          <p:nvPr/>
        </p:nvSpPr>
        <p:spPr>
          <a:xfrm>
            <a:off x="5612849" y="4527477"/>
            <a:ext cx="532517" cy="2308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900" dirty="0"/>
              <a:t>PORT A</a:t>
            </a:r>
            <a:endParaRPr lang="he-IL" sz="900" dirty="0"/>
          </a:p>
        </p:txBody>
      </p:sp>
      <p:pic>
        <p:nvPicPr>
          <p:cNvPr id="27" name="תמונה 2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6200000">
            <a:off x="3480690" y="5108841"/>
            <a:ext cx="1196975" cy="355214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3772651" y="5891763"/>
            <a:ext cx="577503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100" dirty="0"/>
              <a:t>Analog</a:t>
            </a:r>
            <a:endParaRPr lang="he-IL" sz="1100" dirty="0"/>
          </a:p>
        </p:txBody>
      </p:sp>
      <p:pic>
        <p:nvPicPr>
          <p:cNvPr id="29" name="תמונה 2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12710" y="2178185"/>
            <a:ext cx="691704" cy="763587"/>
          </a:xfrm>
          <a:prstGeom prst="rect">
            <a:avLst/>
          </a:prstGeom>
        </p:spPr>
      </p:pic>
      <p:pic>
        <p:nvPicPr>
          <p:cNvPr id="30" name="תמונה 2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7235" y="1911491"/>
            <a:ext cx="611188" cy="732475"/>
          </a:xfrm>
          <a:prstGeom prst="rect">
            <a:avLst/>
          </a:prstGeom>
        </p:spPr>
      </p:pic>
      <p:cxnSp>
        <p:nvCxnSpPr>
          <p:cNvPr id="31" name="מחבר מרפקי 30"/>
          <p:cNvCxnSpPr/>
          <p:nvPr/>
        </p:nvCxnSpPr>
        <p:spPr>
          <a:xfrm>
            <a:off x="1134494" y="2413375"/>
            <a:ext cx="2059579" cy="126494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2273058" y="3461971"/>
            <a:ext cx="577503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100" dirty="0"/>
              <a:t>I2C</a:t>
            </a:r>
            <a:endParaRPr lang="he-IL" sz="1100" dirty="0"/>
          </a:p>
        </p:txBody>
      </p:sp>
      <p:sp>
        <p:nvSpPr>
          <p:cNvPr id="33" name="TextBox 32"/>
          <p:cNvSpPr txBox="1"/>
          <p:nvPr/>
        </p:nvSpPr>
        <p:spPr>
          <a:xfrm>
            <a:off x="392719" y="1638775"/>
            <a:ext cx="800219" cy="26161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1100" dirty="0"/>
              <a:t>Heart Rate</a:t>
            </a:r>
            <a:endParaRPr lang="he-IL" sz="1100" dirty="0"/>
          </a:p>
        </p:txBody>
      </p:sp>
      <p:pic>
        <p:nvPicPr>
          <p:cNvPr id="34" name="תמונה 3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58199" y="4639880"/>
            <a:ext cx="688114" cy="1169987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1919165" y="5715797"/>
            <a:ext cx="566181" cy="26161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1100" dirty="0" err="1"/>
              <a:t>PbHub</a:t>
            </a:r>
            <a:endParaRPr lang="he-IL" sz="1100" dirty="0"/>
          </a:p>
        </p:txBody>
      </p:sp>
      <p:sp>
        <p:nvSpPr>
          <p:cNvPr id="37" name="TextBox 36"/>
          <p:cNvSpPr txBox="1"/>
          <p:nvPr/>
        </p:nvSpPr>
        <p:spPr>
          <a:xfrm>
            <a:off x="6797662" y="4078745"/>
            <a:ext cx="527710" cy="2308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900" dirty="0"/>
              <a:t>PORT B</a:t>
            </a:r>
            <a:endParaRPr lang="he-IL" sz="900" dirty="0"/>
          </a:p>
        </p:txBody>
      </p:sp>
      <p:sp>
        <p:nvSpPr>
          <p:cNvPr id="39" name="TextBox 38"/>
          <p:cNvSpPr txBox="1"/>
          <p:nvPr/>
        </p:nvSpPr>
        <p:spPr>
          <a:xfrm>
            <a:off x="6360357" y="3028194"/>
            <a:ext cx="688009" cy="26161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1100" dirty="0" err="1"/>
              <a:t>NeoPixel</a:t>
            </a:r>
            <a:endParaRPr lang="he-IL" sz="1100" dirty="0"/>
          </a:p>
        </p:txBody>
      </p:sp>
      <p:pic>
        <p:nvPicPr>
          <p:cNvPr id="40" name="תמונה 3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3733" y="4748940"/>
            <a:ext cx="706705" cy="669925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6581003" y="1880164"/>
            <a:ext cx="428322" cy="26161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1100" dirty="0"/>
              <a:t>RGB</a:t>
            </a:r>
            <a:endParaRPr lang="he-IL" sz="1100" dirty="0"/>
          </a:p>
        </p:txBody>
      </p:sp>
      <p:sp>
        <p:nvSpPr>
          <p:cNvPr id="42" name="TextBox 41"/>
          <p:cNvSpPr txBox="1"/>
          <p:nvPr/>
        </p:nvSpPr>
        <p:spPr>
          <a:xfrm>
            <a:off x="148753" y="4428664"/>
            <a:ext cx="1109599" cy="26161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1100" dirty="0"/>
              <a:t>Vibration Motor</a:t>
            </a:r>
            <a:endParaRPr lang="he-IL" sz="1100" dirty="0"/>
          </a:p>
        </p:txBody>
      </p:sp>
      <p:sp>
        <p:nvSpPr>
          <p:cNvPr id="44" name="TextBox 43"/>
          <p:cNvSpPr txBox="1"/>
          <p:nvPr/>
        </p:nvSpPr>
        <p:spPr>
          <a:xfrm>
            <a:off x="541797" y="5288060"/>
            <a:ext cx="502061" cy="26161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1100" dirty="0"/>
              <a:t>PWM</a:t>
            </a:r>
            <a:endParaRPr lang="he-IL" sz="1100" dirty="0"/>
          </a:p>
        </p:txBody>
      </p:sp>
      <p:pic>
        <p:nvPicPr>
          <p:cNvPr id="45" name="תמונה 4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904259" y="1250286"/>
            <a:ext cx="915749" cy="588984"/>
          </a:xfrm>
          <a:prstGeom prst="rect">
            <a:avLst/>
          </a:prstGeom>
        </p:spPr>
      </p:pic>
      <p:pic>
        <p:nvPicPr>
          <p:cNvPr id="46" name="תמונה 4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622219" y="1102637"/>
            <a:ext cx="963676" cy="773112"/>
          </a:xfrm>
          <a:prstGeom prst="rect">
            <a:avLst/>
          </a:prstGeom>
        </p:spPr>
      </p:pic>
      <p:sp>
        <p:nvSpPr>
          <p:cNvPr id="48" name="TextBox 47"/>
          <p:cNvSpPr txBox="1"/>
          <p:nvPr/>
        </p:nvSpPr>
        <p:spPr>
          <a:xfrm>
            <a:off x="2716839" y="3886994"/>
            <a:ext cx="577503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100" dirty="0"/>
              <a:t>I2C</a:t>
            </a:r>
            <a:endParaRPr lang="he-IL" sz="1100" dirty="0"/>
          </a:p>
        </p:txBody>
      </p:sp>
      <p:sp>
        <p:nvSpPr>
          <p:cNvPr id="49" name="TextBox 48"/>
          <p:cNvSpPr txBox="1"/>
          <p:nvPr/>
        </p:nvSpPr>
        <p:spPr>
          <a:xfrm>
            <a:off x="4465047" y="909269"/>
            <a:ext cx="1220206" cy="26161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1100" dirty="0"/>
              <a:t>Thermometer 8x8</a:t>
            </a:r>
            <a:endParaRPr lang="he-IL" sz="1100" dirty="0"/>
          </a:p>
        </p:txBody>
      </p:sp>
      <p:pic>
        <p:nvPicPr>
          <p:cNvPr id="51" name="תמונה 5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683899" y="3129608"/>
            <a:ext cx="730347" cy="230849"/>
          </a:xfrm>
          <a:prstGeom prst="rect">
            <a:avLst/>
          </a:prstGeom>
        </p:spPr>
      </p:pic>
      <p:sp>
        <p:nvSpPr>
          <p:cNvPr id="52" name="TextBox 51"/>
          <p:cNvSpPr txBox="1"/>
          <p:nvPr/>
        </p:nvSpPr>
        <p:spPr>
          <a:xfrm>
            <a:off x="9393608" y="3272725"/>
            <a:ext cx="869094" cy="27699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200" dirty="0"/>
              <a:t>I2C</a:t>
            </a:r>
            <a:endParaRPr lang="he-IL" sz="1200" dirty="0"/>
          </a:p>
        </p:txBody>
      </p:sp>
      <p:sp>
        <p:nvSpPr>
          <p:cNvPr id="53" name="TextBox 52"/>
          <p:cNvSpPr txBox="1"/>
          <p:nvPr/>
        </p:nvSpPr>
        <p:spPr>
          <a:xfrm>
            <a:off x="9486780" y="2941772"/>
            <a:ext cx="883638" cy="27699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200" dirty="0"/>
              <a:t>Speaker</a:t>
            </a:r>
            <a:endParaRPr lang="he-IL" sz="1200" dirty="0"/>
          </a:p>
        </p:txBody>
      </p:sp>
      <p:pic>
        <p:nvPicPr>
          <p:cNvPr id="54" name="תמונה 5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790476" y="5651038"/>
            <a:ext cx="1203325" cy="743060"/>
          </a:xfrm>
          <a:prstGeom prst="rect">
            <a:avLst/>
          </a:prstGeom>
        </p:spPr>
      </p:pic>
      <p:sp>
        <p:nvSpPr>
          <p:cNvPr id="55" name="TextBox 54"/>
          <p:cNvSpPr txBox="1"/>
          <p:nvPr/>
        </p:nvSpPr>
        <p:spPr>
          <a:xfrm>
            <a:off x="6334265" y="4690553"/>
            <a:ext cx="526106" cy="2308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900" dirty="0"/>
              <a:t>PORT C</a:t>
            </a:r>
            <a:endParaRPr lang="he-IL" sz="900" dirty="0"/>
          </a:p>
        </p:txBody>
      </p:sp>
      <p:sp>
        <p:nvSpPr>
          <p:cNvPr id="56" name="TextBox 55"/>
          <p:cNvSpPr txBox="1"/>
          <p:nvPr/>
        </p:nvSpPr>
        <p:spPr>
          <a:xfrm>
            <a:off x="6271207" y="5094069"/>
            <a:ext cx="502061" cy="26161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1100" dirty="0"/>
              <a:t>UART</a:t>
            </a:r>
            <a:endParaRPr lang="he-IL" sz="1100" dirty="0"/>
          </a:p>
        </p:txBody>
      </p:sp>
      <p:cxnSp>
        <p:nvCxnSpPr>
          <p:cNvPr id="57" name="מחבר חץ ישר 56"/>
          <p:cNvCxnSpPr>
            <a:stCxn id="55" idx="1"/>
          </p:cNvCxnSpPr>
          <p:nvPr/>
        </p:nvCxnSpPr>
        <p:spPr>
          <a:xfrm>
            <a:off x="6334265" y="4805969"/>
            <a:ext cx="0" cy="75182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תמונה 57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3336010">
            <a:off x="7024299" y="5502607"/>
            <a:ext cx="270763" cy="296862"/>
          </a:xfrm>
          <a:prstGeom prst="rect">
            <a:avLst/>
          </a:prstGeom>
        </p:spPr>
      </p:pic>
      <p:pic>
        <p:nvPicPr>
          <p:cNvPr id="59" name="תמונה 58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7120874">
            <a:off x="6873944" y="4518371"/>
            <a:ext cx="270763" cy="296862"/>
          </a:xfrm>
          <a:prstGeom prst="rect">
            <a:avLst/>
          </a:prstGeom>
        </p:spPr>
      </p:pic>
      <p:cxnSp>
        <p:nvCxnSpPr>
          <p:cNvPr id="60" name="מחבר מרפקי 59"/>
          <p:cNvCxnSpPr>
            <a:stCxn id="58" idx="0"/>
          </p:cNvCxnSpPr>
          <p:nvPr/>
        </p:nvCxnSpPr>
        <p:spPr>
          <a:xfrm flipH="1" flipV="1">
            <a:off x="7211915" y="4690553"/>
            <a:ext cx="70238" cy="876627"/>
          </a:xfrm>
          <a:prstGeom prst="bentConnector4">
            <a:avLst>
              <a:gd name="adj1" fmla="val -325465"/>
              <a:gd name="adj2" fmla="val 100043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7554728" y="5051078"/>
            <a:ext cx="417102" cy="26161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1100" dirty="0" err="1"/>
              <a:t>Wifi</a:t>
            </a:r>
            <a:endParaRPr lang="he-IL" sz="1100" dirty="0"/>
          </a:p>
        </p:txBody>
      </p:sp>
      <p:sp>
        <p:nvSpPr>
          <p:cNvPr id="62" name="TextBox 61"/>
          <p:cNvSpPr txBox="1"/>
          <p:nvPr/>
        </p:nvSpPr>
        <p:spPr>
          <a:xfrm>
            <a:off x="5959162" y="6394098"/>
            <a:ext cx="901209" cy="26161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1100" dirty="0"/>
              <a:t>Raspberry Pi</a:t>
            </a:r>
            <a:endParaRPr lang="he-IL" sz="1100" dirty="0"/>
          </a:p>
        </p:txBody>
      </p:sp>
      <p:cxnSp>
        <p:nvCxnSpPr>
          <p:cNvPr id="66" name="מחבר מרפקי 65"/>
          <p:cNvCxnSpPr>
            <a:endCxn id="34" idx="0"/>
          </p:cNvCxnSpPr>
          <p:nvPr/>
        </p:nvCxnSpPr>
        <p:spPr>
          <a:xfrm rot="10800000" flipV="1">
            <a:off x="2202256" y="4093662"/>
            <a:ext cx="1102758" cy="54621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מחבר מרפקי 68"/>
          <p:cNvCxnSpPr>
            <a:stCxn id="29" idx="1"/>
            <a:endCxn id="10" idx="0"/>
          </p:cNvCxnSpPr>
          <p:nvPr/>
        </p:nvCxnSpPr>
        <p:spPr>
          <a:xfrm rot="10800000" flipV="1">
            <a:off x="6392140" y="2559978"/>
            <a:ext cx="20570" cy="134793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SparkFun Logic Level Converter - Bi-Directional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2290" y="2023438"/>
            <a:ext cx="888283" cy="888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5" name="מחבר מרפקי 74"/>
          <p:cNvCxnSpPr/>
          <p:nvPr/>
        </p:nvCxnSpPr>
        <p:spPr>
          <a:xfrm rot="5400000">
            <a:off x="3547344" y="3035667"/>
            <a:ext cx="786722" cy="24139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מחבר מרפקי 80"/>
          <p:cNvCxnSpPr>
            <a:stCxn id="46" idx="2"/>
            <a:endCxn id="1026" idx="3"/>
          </p:cNvCxnSpPr>
          <p:nvPr/>
        </p:nvCxnSpPr>
        <p:spPr>
          <a:xfrm rot="5400000">
            <a:off x="4506400" y="1869922"/>
            <a:ext cx="591831" cy="60348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מחבר מרפקי 82"/>
          <p:cNvCxnSpPr>
            <a:endCxn id="1026" idx="1"/>
          </p:cNvCxnSpPr>
          <p:nvPr/>
        </p:nvCxnSpPr>
        <p:spPr>
          <a:xfrm rot="16200000" flipH="1">
            <a:off x="3131699" y="1986989"/>
            <a:ext cx="622258" cy="33892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/>
          <p:cNvSpPr txBox="1"/>
          <p:nvPr/>
        </p:nvSpPr>
        <p:spPr>
          <a:xfrm>
            <a:off x="4135671" y="3001905"/>
            <a:ext cx="577503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100" dirty="0"/>
              <a:t>I2C</a:t>
            </a:r>
            <a:endParaRPr lang="he-IL" sz="1100" dirty="0"/>
          </a:p>
        </p:txBody>
      </p:sp>
      <p:sp>
        <p:nvSpPr>
          <p:cNvPr id="87" name="TextBox 86"/>
          <p:cNvSpPr txBox="1"/>
          <p:nvPr/>
        </p:nvSpPr>
        <p:spPr>
          <a:xfrm>
            <a:off x="4656750" y="2083605"/>
            <a:ext cx="577503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100" dirty="0"/>
              <a:t>I2C</a:t>
            </a:r>
            <a:endParaRPr lang="he-IL" sz="1100" dirty="0"/>
          </a:p>
        </p:txBody>
      </p:sp>
      <p:sp>
        <p:nvSpPr>
          <p:cNvPr id="88" name="TextBox 87"/>
          <p:cNvSpPr txBox="1"/>
          <p:nvPr/>
        </p:nvSpPr>
        <p:spPr>
          <a:xfrm>
            <a:off x="2878610" y="2066823"/>
            <a:ext cx="577503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100" dirty="0"/>
              <a:t>I2C</a:t>
            </a:r>
            <a:endParaRPr lang="he-IL" sz="1100" dirty="0"/>
          </a:p>
        </p:txBody>
      </p:sp>
      <p:cxnSp>
        <p:nvCxnSpPr>
          <p:cNvPr id="89" name="מחבר מרפקי 88"/>
          <p:cNvCxnSpPr/>
          <p:nvPr/>
        </p:nvCxnSpPr>
        <p:spPr>
          <a:xfrm rot="16200000" flipH="1">
            <a:off x="3134578" y="3081938"/>
            <a:ext cx="1109777" cy="115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מחבר חץ ישר 91"/>
          <p:cNvCxnSpPr>
            <a:endCxn id="34" idx="1"/>
          </p:cNvCxnSpPr>
          <p:nvPr/>
        </p:nvCxnSpPr>
        <p:spPr>
          <a:xfrm>
            <a:off x="980268" y="5181883"/>
            <a:ext cx="877931" cy="429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מחבר חץ ישר 93"/>
          <p:cNvCxnSpPr>
            <a:stCxn id="27" idx="0"/>
            <a:endCxn id="34" idx="3"/>
          </p:cNvCxnSpPr>
          <p:nvPr/>
        </p:nvCxnSpPr>
        <p:spPr>
          <a:xfrm flipH="1" flipV="1">
            <a:off x="2546313" y="5224874"/>
            <a:ext cx="1355258" cy="615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AutoShape 6" descr="HW-613 Adjustable DC To DC Buck Converter Module 3A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pic>
        <p:nvPicPr>
          <p:cNvPr id="101" name="תמונה 100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 flipH="1">
            <a:off x="4671550" y="2721719"/>
            <a:ext cx="512104" cy="358552"/>
          </a:xfrm>
          <a:prstGeom prst="rect">
            <a:avLst/>
          </a:prstGeom>
        </p:spPr>
      </p:pic>
      <p:sp>
        <p:nvSpPr>
          <p:cNvPr id="111" name="TextBox 110"/>
          <p:cNvSpPr txBox="1"/>
          <p:nvPr/>
        </p:nvSpPr>
        <p:spPr>
          <a:xfrm>
            <a:off x="4435779" y="2972765"/>
            <a:ext cx="1210588" cy="253916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1050" dirty="0"/>
              <a:t>Power(Step Down)</a:t>
            </a:r>
            <a:endParaRPr lang="he-IL" sz="1050" dirty="0"/>
          </a:p>
        </p:txBody>
      </p:sp>
      <p:sp>
        <p:nvSpPr>
          <p:cNvPr id="112" name="מלבן 111"/>
          <p:cNvSpPr/>
          <p:nvPr/>
        </p:nvSpPr>
        <p:spPr>
          <a:xfrm>
            <a:off x="2727503" y="1970354"/>
            <a:ext cx="2968414" cy="143107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13" name="TextBox 112"/>
          <p:cNvSpPr txBox="1"/>
          <p:nvPr/>
        </p:nvSpPr>
        <p:spPr>
          <a:xfrm>
            <a:off x="4978389" y="3385110"/>
            <a:ext cx="800219" cy="246221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1000" dirty="0"/>
              <a:t>Breadboard</a:t>
            </a:r>
            <a:endParaRPr lang="he-IL" sz="1000" dirty="0"/>
          </a:p>
        </p:txBody>
      </p:sp>
    </p:spTree>
    <p:extLst>
      <p:ext uri="{BB962C8B-B14F-4D97-AF65-F5344CB8AC3E}">
        <p14:creationId xmlns:p14="http://schemas.microsoft.com/office/powerpoint/2010/main" val="27474572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052455" y="404828"/>
            <a:ext cx="6702725" cy="575154"/>
          </a:xfrm>
        </p:spPr>
        <p:txBody>
          <a:bodyPr>
            <a:normAutofit fontScale="90000"/>
          </a:bodyPr>
          <a:lstStyle/>
          <a:p>
            <a:r>
              <a:rPr lang="he-IL" dirty="0">
                <a:latin typeface="David" panose="020E0502060401010101" pitchFamily="34" charset="-79"/>
                <a:cs typeface="David" panose="020E0502060401010101" pitchFamily="34" charset="-79"/>
              </a:rPr>
              <a:t>מכונת מצבים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419" y="273545"/>
            <a:ext cx="2925420" cy="666735"/>
          </a:xfrm>
          <a:prstGeom prst="rect">
            <a:avLst/>
          </a:prstGeom>
        </p:spPr>
      </p:pic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52739-273F-4728-8B1A-480EEBF683AC}" type="datetime1">
              <a:rPr lang="en-US" smtClean="0"/>
              <a:t>8/7/2023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A11E8-8F25-49C3-8F7D-865FECFDFD18}" type="slidenum">
              <a:rPr lang="en-US" smtClean="0"/>
              <a:t>7</a:t>
            </a:fld>
            <a:endParaRPr lang="en-US"/>
          </a:p>
        </p:txBody>
      </p:sp>
      <p:sp>
        <p:nvSpPr>
          <p:cNvPr id="99" name="AutoShape 6" descr="HW-613 Adjustable DC To DC Buck Converter Module 3A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pic>
        <p:nvPicPr>
          <p:cNvPr id="70" name="תמונה 6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0790" y="1105574"/>
            <a:ext cx="6354789" cy="5290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1056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279475" y="356745"/>
            <a:ext cx="6702725" cy="575154"/>
          </a:xfrm>
        </p:spPr>
        <p:txBody>
          <a:bodyPr>
            <a:normAutofit fontScale="90000"/>
          </a:bodyPr>
          <a:lstStyle/>
          <a:p>
            <a:pPr algn="ctr" rtl="1"/>
            <a:r>
              <a:rPr lang="he-IL" dirty="0">
                <a:latin typeface="David" panose="020E0502060401010101" pitchFamily="34" charset="-79"/>
                <a:cs typeface="David" panose="020E0502060401010101" pitchFamily="34" charset="-79"/>
              </a:rPr>
              <a:t>לוח זמנים מעודכן</a:t>
            </a:r>
            <a:endParaRPr lang="en-US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419" y="273545"/>
            <a:ext cx="2925420" cy="666735"/>
          </a:xfrm>
          <a:prstGeom prst="rect">
            <a:avLst/>
          </a:prstGeom>
        </p:spPr>
      </p:pic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52739-273F-4728-8B1A-480EEBF683AC}" type="datetime1">
              <a:rPr lang="en-US" smtClean="0"/>
              <a:t>8/7/2023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A11E8-8F25-49C3-8F7D-865FECFDFD18}" type="slidenum">
              <a:rPr lang="en-US" smtClean="0"/>
              <a:t>8</a:t>
            </a:fld>
            <a:endParaRPr lang="en-US"/>
          </a:p>
        </p:txBody>
      </p:sp>
      <p:graphicFrame>
        <p:nvGraphicFramePr>
          <p:cNvPr id="2" name="מציין מיקום תוכן 1">
            <a:extLst>
              <a:ext uri="{FF2B5EF4-FFF2-40B4-BE49-F238E27FC236}">
                <a16:creationId xmlns:a16="http://schemas.microsoft.com/office/drawing/2014/main" id="{82E7097B-9ADC-BA6B-5D75-C40C6537F10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62115426"/>
              </p:ext>
            </p:extLst>
          </p:nvPr>
        </p:nvGraphicFramePr>
        <p:xfrm>
          <a:off x="958856" y="1026218"/>
          <a:ext cx="10656040" cy="5222343"/>
        </p:xfrm>
        <a:graphic>
          <a:graphicData uri="http://schemas.openxmlformats.org/drawingml/2006/table">
            <a:tbl>
              <a:tblPr rtl="1" firstRow="1" firstCol="1" bandRow="1">
                <a:tableStyleId>{5C22544A-7EE6-4342-B048-85BDC9FD1C3A}</a:tableStyleId>
              </a:tblPr>
              <a:tblGrid>
                <a:gridCol w="4033464">
                  <a:extLst>
                    <a:ext uri="{9D8B030D-6E8A-4147-A177-3AD203B41FA5}">
                      <a16:colId xmlns:a16="http://schemas.microsoft.com/office/drawing/2014/main" val="189410971"/>
                    </a:ext>
                  </a:extLst>
                </a:gridCol>
                <a:gridCol w="2008281">
                  <a:extLst>
                    <a:ext uri="{9D8B030D-6E8A-4147-A177-3AD203B41FA5}">
                      <a16:colId xmlns:a16="http://schemas.microsoft.com/office/drawing/2014/main" val="1133757809"/>
                    </a:ext>
                  </a:extLst>
                </a:gridCol>
                <a:gridCol w="1742480">
                  <a:extLst>
                    <a:ext uri="{9D8B030D-6E8A-4147-A177-3AD203B41FA5}">
                      <a16:colId xmlns:a16="http://schemas.microsoft.com/office/drawing/2014/main" val="4144590021"/>
                    </a:ext>
                  </a:extLst>
                </a:gridCol>
                <a:gridCol w="2871815">
                  <a:extLst>
                    <a:ext uri="{9D8B030D-6E8A-4147-A177-3AD203B41FA5}">
                      <a16:colId xmlns:a16="http://schemas.microsoft.com/office/drawing/2014/main" val="3779715789"/>
                    </a:ext>
                  </a:extLst>
                </a:gridCol>
              </a:tblGrid>
              <a:tr h="374941">
                <a:tc>
                  <a:txBody>
                    <a:bodyPr/>
                    <a:lstStyle/>
                    <a:p>
                      <a:pPr algn="ctr" rtl="1">
                        <a:lnSpc>
                          <a:spcPct val="150000"/>
                        </a:lnSpc>
                      </a:pPr>
                      <a:r>
                        <a:rPr lang="he-IL" sz="1200" dirty="0">
                          <a:effectLst/>
                          <a:latin typeface="+mn-lt"/>
                          <a:cs typeface="David" panose="020E0502060401010101" pitchFamily="34" charset="-79"/>
                        </a:rPr>
                        <a:t>אבן דרך</a:t>
                      </a:r>
                      <a:endParaRPr lang="en-US" sz="1200" dirty="0">
                        <a:effectLst/>
                        <a:latin typeface="+mn-lt"/>
                        <a:ea typeface="Times New Roman" panose="02020603050405020304" pitchFamily="18" charset="0"/>
                        <a:cs typeface="David" panose="020E0502060401010101" pitchFamily="34" charset="-79"/>
                      </a:endParaRPr>
                    </a:p>
                  </a:txBody>
                  <a:tcPr marL="27969" marR="27969" marT="0" marB="0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50000"/>
                        </a:lnSpc>
                      </a:pPr>
                      <a:r>
                        <a:rPr lang="he-IL" sz="1200" dirty="0">
                          <a:effectLst/>
                          <a:latin typeface="+mn-lt"/>
                          <a:cs typeface="David" panose="020E0502060401010101" pitchFamily="34" charset="-79"/>
                        </a:rPr>
                        <a:t>תאריך יעד לביצוע</a:t>
                      </a:r>
                      <a:endParaRPr lang="en-US" sz="1200" dirty="0">
                        <a:effectLst/>
                        <a:latin typeface="+mn-lt"/>
                        <a:ea typeface="Times New Roman" panose="02020603050405020304" pitchFamily="18" charset="0"/>
                        <a:cs typeface="David" panose="020E0502060401010101" pitchFamily="34" charset="-79"/>
                      </a:endParaRPr>
                    </a:p>
                  </a:txBody>
                  <a:tcPr marL="27969" marR="27969" marT="0" marB="0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50000"/>
                        </a:lnSpc>
                      </a:pPr>
                      <a:r>
                        <a:rPr lang="he-IL" sz="1200" dirty="0">
                          <a:effectLst/>
                          <a:latin typeface="+mn-lt"/>
                          <a:cs typeface="David" panose="020E0502060401010101" pitchFamily="34" charset="-79"/>
                        </a:rPr>
                        <a:t>תאריך ביצוע בפועל</a:t>
                      </a:r>
                      <a:endParaRPr lang="en-US" sz="1200" dirty="0">
                        <a:effectLst/>
                        <a:latin typeface="+mn-lt"/>
                        <a:ea typeface="Times New Roman" panose="02020603050405020304" pitchFamily="18" charset="0"/>
                        <a:cs typeface="David" panose="020E0502060401010101" pitchFamily="34" charset="-79"/>
                      </a:endParaRPr>
                    </a:p>
                  </a:txBody>
                  <a:tcPr marL="27969" marR="27969" marT="0" marB="0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50000"/>
                        </a:lnSpc>
                      </a:pPr>
                      <a:r>
                        <a:rPr lang="he-IL" sz="1200" dirty="0">
                          <a:effectLst/>
                          <a:latin typeface="+mn-lt"/>
                          <a:cs typeface="David" panose="020E0502060401010101" pitchFamily="34" charset="-79"/>
                        </a:rPr>
                        <a:t>הערות</a:t>
                      </a:r>
                      <a:endParaRPr lang="en-US" sz="1200" dirty="0">
                        <a:effectLst/>
                        <a:latin typeface="+mn-lt"/>
                        <a:ea typeface="Times New Roman" panose="02020603050405020304" pitchFamily="18" charset="0"/>
                        <a:cs typeface="David" panose="020E0502060401010101" pitchFamily="34" charset="-79"/>
                      </a:endParaRPr>
                    </a:p>
                  </a:txBody>
                  <a:tcPr marL="27969" marR="27969" marT="0" marB="0"/>
                </a:tc>
                <a:extLst>
                  <a:ext uri="{0D108BD9-81ED-4DB2-BD59-A6C34878D82A}">
                    <a16:rowId xmlns:a16="http://schemas.microsoft.com/office/drawing/2014/main" val="395411628"/>
                  </a:ext>
                </a:extLst>
              </a:tr>
              <a:tr h="306896"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200" dirty="0">
                          <a:effectLst/>
                          <a:latin typeface="+mn-lt"/>
                          <a:ea typeface="Times New Roman" panose="02020603050405020304" pitchFamily="18" charset="0"/>
                          <a:cs typeface="David" panose="020E0502060401010101" pitchFamily="34" charset="-79"/>
                        </a:rPr>
                        <a:t>הגדרת הפרויקט</a:t>
                      </a:r>
                      <a:endParaRPr lang="en-US" sz="1200" dirty="0">
                        <a:effectLst/>
                        <a:latin typeface="+mn-lt"/>
                        <a:ea typeface="Times New Roman" panose="02020603050405020304" pitchFamily="18" charset="0"/>
                        <a:cs typeface="David" panose="020E0502060401010101" pitchFamily="34" charset="-79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Times New Roman" panose="02020603050405020304" pitchFamily="18" charset="0"/>
                          <a:cs typeface="David" panose="020E0502060401010101" pitchFamily="34" charset="-79"/>
                        </a:rPr>
                        <a:t>01/05/23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effectLst/>
                          <a:latin typeface="+mn-lt"/>
                          <a:ea typeface="Times New Roman" panose="02020603050405020304" pitchFamily="18" charset="0"/>
                          <a:cs typeface="David" panose="020E0502060401010101" pitchFamily="34" charset="-79"/>
                        </a:rPr>
                        <a:t>01/05/23</a:t>
                      </a:r>
                    </a:p>
                  </a:txBody>
                  <a:tcPr marL="27969" marR="27969" marT="0" marB="0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50000"/>
                        </a:lnSpc>
                      </a:pPr>
                      <a:endParaRPr lang="en-US" sz="1200" dirty="0">
                        <a:effectLst/>
                        <a:latin typeface="+mn-lt"/>
                        <a:ea typeface="Times New Roman" panose="02020603050405020304" pitchFamily="18" charset="0"/>
                        <a:cs typeface="David" panose="020E0502060401010101" pitchFamily="34" charset="-79"/>
                      </a:endParaRPr>
                    </a:p>
                  </a:txBody>
                  <a:tcPr marL="27969" marR="27969" marT="0" marB="0"/>
                </a:tc>
                <a:extLst>
                  <a:ext uri="{0D108BD9-81ED-4DB2-BD59-A6C34878D82A}">
                    <a16:rowId xmlns:a16="http://schemas.microsoft.com/office/drawing/2014/main" val="4028930682"/>
                  </a:ext>
                </a:extLst>
              </a:tr>
              <a:tr h="622222"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200" dirty="0">
                          <a:effectLst/>
                          <a:latin typeface="+mn-lt"/>
                          <a:ea typeface="Times New Roman" panose="02020603050405020304" pitchFamily="18" charset="0"/>
                          <a:cs typeface="David" panose="020E0502060401010101" pitchFamily="34" charset="-79"/>
                        </a:rPr>
                        <a:t>הזמנת חומרה ורכיבים</a:t>
                      </a:r>
                      <a:endParaRPr lang="en-US" sz="1200" dirty="0">
                        <a:effectLst/>
                        <a:latin typeface="+mn-lt"/>
                        <a:ea typeface="Times New Roman" panose="02020603050405020304" pitchFamily="18" charset="0"/>
                        <a:cs typeface="David" panose="020E0502060401010101" pitchFamily="34" charset="-79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200" dirty="0">
                          <a:effectLst/>
                          <a:latin typeface="+mn-lt"/>
                          <a:ea typeface="Times New Roman" panose="02020603050405020304" pitchFamily="18" charset="0"/>
                          <a:cs typeface="David" panose="020E0502060401010101" pitchFamily="34" charset="-79"/>
                        </a:rPr>
                        <a:t>15/5/23</a:t>
                      </a:r>
                      <a:endParaRPr lang="en-US" sz="1200" dirty="0">
                        <a:effectLst/>
                        <a:latin typeface="+mn-lt"/>
                        <a:ea typeface="Times New Roman" panose="02020603050405020304" pitchFamily="18" charset="0"/>
                        <a:cs typeface="David" panose="020E0502060401010101" pitchFamily="34" charset="-79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50000"/>
                        </a:lnSpc>
                      </a:pPr>
                      <a:r>
                        <a:rPr lang="he-IL" sz="1200" dirty="0">
                          <a:effectLst/>
                          <a:latin typeface="+mn-lt"/>
                          <a:ea typeface="Times New Roman" panose="02020603050405020304" pitchFamily="18" charset="0"/>
                          <a:cs typeface="David" panose="020E0502060401010101" pitchFamily="34" charset="-79"/>
                        </a:rPr>
                        <a:t>12/06/2023</a:t>
                      </a:r>
                      <a:endParaRPr lang="en-US" sz="1200" dirty="0">
                        <a:effectLst/>
                        <a:latin typeface="+mn-lt"/>
                        <a:ea typeface="Times New Roman" panose="02020603050405020304" pitchFamily="18" charset="0"/>
                        <a:cs typeface="David" panose="020E0502060401010101" pitchFamily="34" charset="-79"/>
                      </a:endParaRPr>
                    </a:p>
                  </a:txBody>
                  <a:tcPr marL="27969" marR="27969" marT="0" marB="0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50000"/>
                        </a:lnSpc>
                      </a:pPr>
                      <a:r>
                        <a:rPr lang="he-IL" sz="1200" dirty="0">
                          <a:effectLst/>
                          <a:latin typeface="+mn-lt"/>
                          <a:ea typeface="Times New Roman" panose="02020603050405020304" pitchFamily="18" charset="0"/>
                          <a:cs typeface="David" panose="020E0502060401010101" pitchFamily="34" charset="-79"/>
                        </a:rPr>
                        <a:t>עיכוב בבחירת החומרה הרלוונטית ובהזמנתה עקב בעיות טכניות וכלכליות.</a:t>
                      </a:r>
                      <a:endParaRPr lang="en-US" sz="1200" dirty="0">
                        <a:effectLst/>
                        <a:latin typeface="+mn-lt"/>
                        <a:ea typeface="Times New Roman" panose="02020603050405020304" pitchFamily="18" charset="0"/>
                        <a:cs typeface="David" panose="020E0502060401010101" pitchFamily="34" charset="-79"/>
                      </a:endParaRPr>
                    </a:p>
                  </a:txBody>
                  <a:tcPr marL="27969" marR="27969" marT="0" marB="0"/>
                </a:tc>
                <a:extLst>
                  <a:ext uri="{0D108BD9-81ED-4DB2-BD59-A6C34878D82A}">
                    <a16:rowId xmlns:a16="http://schemas.microsoft.com/office/drawing/2014/main" val="3704157725"/>
                  </a:ext>
                </a:extLst>
              </a:tr>
              <a:tr h="622222"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200" dirty="0">
                          <a:effectLst/>
                          <a:latin typeface="+mn-lt"/>
                          <a:ea typeface="Times New Roman" panose="02020603050405020304" pitchFamily="18" charset="0"/>
                          <a:cs typeface="David" panose="020E0502060401010101" pitchFamily="34" charset="-79"/>
                        </a:rPr>
                        <a:t>כתיבת תוכנה (פאזה 1)</a:t>
                      </a:r>
                      <a:endParaRPr lang="en-US" sz="1200" dirty="0">
                        <a:effectLst/>
                        <a:latin typeface="+mn-lt"/>
                        <a:ea typeface="Times New Roman" panose="02020603050405020304" pitchFamily="18" charset="0"/>
                        <a:cs typeface="David" panose="020E0502060401010101" pitchFamily="34" charset="-79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200">
                          <a:effectLst/>
                          <a:latin typeface="+mn-lt"/>
                          <a:ea typeface="Times New Roman" panose="02020603050405020304" pitchFamily="18" charset="0"/>
                          <a:cs typeface="David" panose="020E0502060401010101" pitchFamily="34" charset="-79"/>
                        </a:rPr>
                        <a:t>15/6/23</a:t>
                      </a:r>
                      <a:endParaRPr lang="en-US" sz="1200">
                        <a:effectLst/>
                        <a:latin typeface="+mn-lt"/>
                        <a:ea typeface="Times New Roman" panose="02020603050405020304" pitchFamily="18" charset="0"/>
                        <a:cs typeface="David" panose="020E0502060401010101" pitchFamily="34" charset="-79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50000"/>
                        </a:lnSpc>
                      </a:pPr>
                      <a:r>
                        <a:rPr lang="he-IL" sz="1200" dirty="0">
                          <a:effectLst/>
                          <a:latin typeface="+mn-lt"/>
                          <a:ea typeface="Times New Roman" panose="02020603050405020304" pitchFamily="18" charset="0"/>
                          <a:cs typeface="David" panose="020E0502060401010101" pitchFamily="34" charset="-79"/>
                        </a:rPr>
                        <a:t>01/08/2023</a:t>
                      </a:r>
                      <a:endParaRPr lang="en-US" sz="1200" dirty="0">
                        <a:effectLst/>
                        <a:latin typeface="+mn-lt"/>
                        <a:ea typeface="Times New Roman" panose="02020603050405020304" pitchFamily="18" charset="0"/>
                        <a:cs typeface="David" panose="020E0502060401010101" pitchFamily="34" charset="-79"/>
                      </a:endParaRPr>
                    </a:p>
                  </a:txBody>
                  <a:tcPr marL="27969" marR="27969" marT="0" marB="0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50000"/>
                        </a:lnSpc>
                      </a:pPr>
                      <a:r>
                        <a:rPr lang="he-IL" sz="1200" dirty="0">
                          <a:effectLst/>
                          <a:latin typeface="+mn-lt"/>
                          <a:ea typeface="Times New Roman" panose="02020603050405020304" pitchFamily="18" charset="0"/>
                          <a:cs typeface="David" panose="020E0502060401010101" pitchFamily="34" charset="-79"/>
                        </a:rPr>
                        <a:t>בדיקות מודולים</a:t>
                      </a:r>
                      <a:endParaRPr lang="en-US" sz="1200" dirty="0">
                        <a:effectLst/>
                        <a:latin typeface="+mn-lt"/>
                        <a:ea typeface="Times New Roman" panose="02020603050405020304" pitchFamily="18" charset="0"/>
                        <a:cs typeface="David" panose="020E0502060401010101" pitchFamily="34" charset="-79"/>
                      </a:endParaRPr>
                    </a:p>
                  </a:txBody>
                  <a:tcPr marL="27969" marR="27969" marT="0" marB="0"/>
                </a:tc>
                <a:extLst>
                  <a:ext uri="{0D108BD9-81ED-4DB2-BD59-A6C34878D82A}">
                    <a16:rowId xmlns:a16="http://schemas.microsoft.com/office/drawing/2014/main" val="4288314670"/>
                  </a:ext>
                </a:extLst>
              </a:tr>
              <a:tr h="214688"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200" dirty="0">
                          <a:effectLst/>
                          <a:latin typeface="+mn-lt"/>
                          <a:ea typeface="Times New Roman" panose="02020603050405020304" pitchFamily="18" charset="0"/>
                          <a:cs typeface="David" panose="020E0502060401010101" pitchFamily="34" charset="-79"/>
                        </a:rPr>
                        <a:t>קבלת חומרה</a:t>
                      </a:r>
                      <a:endParaRPr lang="en-US" sz="1200" dirty="0">
                        <a:effectLst/>
                        <a:latin typeface="+mn-lt"/>
                        <a:ea typeface="Times New Roman" panose="02020603050405020304" pitchFamily="18" charset="0"/>
                        <a:cs typeface="David" panose="020E0502060401010101" pitchFamily="34" charset="-79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200" dirty="0">
                          <a:effectLst/>
                          <a:latin typeface="+mn-lt"/>
                          <a:ea typeface="Times New Roman" panose="02020603050405020304" pitchFamily="18" charset="0"/>
                          <a:cs typeface="David" panose="020E0502060401010101" pitchFamily="34" charset="-79"/>
                        </a:rPr>
                        <a:t>20/6/23</a:t>
                      </a:r>
                      <a:endParaRPr lang="en-US" sz="1200" dirty="0">
                        <a:effectLst/>
                        <a:latin typeface="+mn-lt"/>
                        <a:ea typeface="Times New Roman" panose="02020603050405020304" pitchFamily="18" charset="0"/>
                        <a:cs typeface="David" panose="020E0502060401010101" pitchFamily="34" charset="-79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50000"/>
                        </a:lnSpc>
                      </a:pPr>
                      <a:endParaRPr lang="en-US" sz="1200" dirty="0">
                        <a:effectLst/>
                        <a:latin typeface="+mn-lt"/>
                        <a:ea typeface="Times New Roman" panose="02020603050405020304" pitchFamily="18" charset="0"/>
                        <a:cs typeface="David" panose="020E0502060401010101" pitchFamily="34" charset="-79"/>
                      </a:endParaRPr>
                    </a:p>
                  </a:txBody>
                  <a:tcPr marL="27969" marR="27969" marT="0" marB="0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50000"/>
                        </a:lnSpc>
                      </a:pPr>
                      <a:endParaRPr lang="en-US" sz="1200" dirty="0">
                        <a:effectLst/>
                        <a:latin typeface="+mn-lt"/>
                        <a:ea typeface="Times New Roman" panose="02020603050405020304" pitchFamily="18" charset="0"/>
                        <a:cs typeface="David" panose="020E0502060401010101" pitchFamily="34" charset="-79"/>
                      </a:endParaRPr>
                    </a:p>
                  </a:txBody>
                  <a:tcPr marL="27969" marR="27969" marT="0" marB="0"/>
                </a:tc>
                <a:extLst>
                  <a:ext uri="{0D108BD9-81ED-4DB2-BD59-A6C34878D82A}">
                    <a16:rowId xmlns:a16="http://schemas.microsoft.com/office/drawing/2014/main" val="4283633216"/>
                  </a:ext>
                </a:extLst>
              </a:tr>
              <a:tr h="228065"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200" dirty="0">
                          <a:effectLst/>
                          <a:latin typeface="+mn-lt"/>
                          <a:ea typeface="Times New Roman" panose="02020603050405020304" pitchFamily="18" charset="0"/>
                          <a:cs typeface="David" panose="020E0502060401010101" pitchFamily="34" charset="-79"/>
                        </a:rPr>
                        <a:t>בניית </a:t>
                      </a:r>
                      <a:r>
                        <a:rPr lang="en-US" sz="1200" dirty="0">
                          <a:effectLst/>
                          <a:latin typeface="+mn-lt"/>
                          <a:ea typeface="Times New Roman" panose="02020603050405020304" pitchFamily="18" charset="0"/>
                          <a:cs typeface="David" panose="020E0502060401010101" pitchFamily="34" charset="-79"/>
                        </a:rPr>
                        <a:t>UX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200">
                          <a:effectLst/>
                          <a:latin typeface="+mn-lt"/>
                          <a:ea typeface="Times New Roman" panose="02020603050405020304" pitchFamily="18" charset="0"/>
                          <a:cs typeface="David" panose="020E0502060401010101" pitchFamily="34" charset="-79"/>
                        </a:rPr>
                        <a:t>29/6/23</a:t>
                      </a:r>
                      <a:endParaRPr lang="en-US" sz="1200">
                        <a:effectLst/>
                        <a:latin typeface="+mn-lt"/>
                        <a:ea typeface="Times New Roman" panose="02020603050405020304" pitchFamily="18" charset="0"/>
                        <a:cs typeface="David" panose="020E0502060401010101" pitchFamily="34" charset="-79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50000"/>
                        </a:lnSpc>
                      </a:pPr>
                      <a:r>
                        <a:rPr lang="he-IL" sz="1200" dirty="0">
                          <a:effectLst/>
                          <a:latin typeface="+mn-lt"/>
                          <a:ea typeface="Times New Roman" panose="02020603050405020304" pitchFamily="18" charset="0"/>
                          <a:cs typeface="David" panose="020E0502060401010101" pitchFamily="34" charset="-79"/>
                        </a:rPr>
                        <a:t>טרם החל</a:t>
                      </a:r>
                      <a:endParaRPr lang="en-US" sz="1200" dirty="0">
                        <a:effectLst/>
                        <a:latin typeface="+mn-lt"/>
                        <a:ea typeface="Times New Roman" panose="02020603050405020304" pitchFamily="18" charset="0"/>
                        <a:cs typeface="David" panose="020E0502060401010101" pitchFamily="34" charset="-79"/>
                      </a:endParaRPr>
                    </a:p>
                  </a:txBody>
                  <a:tcPr marL="27969" marR="27969" marT="0" marB="0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50000"/>
                        </a:lnSpc>
                      </a:pPr>
                      <a:r>
                        <a:rPr lang="he-IL" sz="1200" dirty="0">
                          <a:effectLst/>
                          <a:latin typeface="+mn-lt"/>
                          <a:ea typeface="Times New Roman" panose="02020603050405020304" pitchFamily="18" charset="0"/>
                          <a:cs typeface="David" panose="020E0502060401010101" pitchFamily="34" charset="-79"/>
                        </a:rPr>
                        <a:t>עיכוב בשל תקופת מבחנים</a:t>
                      </a:r>
                      <a:endParaRPr lang="en-US" sz="1200" dirty="0">
                        <a:effectLst/>
                        <a:latin typeface="+mn-lt"/>
                        <a:ea typeface="Times New Roman" panose="02020603050405020304" pitchFamily="18" charset="0"/>
                        <a:cs typeface="David" panose="020E0502060401010101" pitchFamily="34" charset="-79"/>
                      </a:endParaRPr>
                    </a:p>
                  </a:txBody>
                  <a:tcPr marL="27969" marR="27969" marT="0" marB="0"/>
                </a:tc>
                <a:extLst>
                  <a:ext uri="{0D108BD9-81ED-4DB2-BD59-A6C34878D82A}">
                    <a16:rowId xmlns:a16="http://schemas.microsoft.com/office/drawing/2014/main" val="3237204592"/>
                  </a:ext>
                </a:extLst>
              </a:tr>
              <a:tr h="222613"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200">
                          <a:effectLst/>
                          <a:latin typeface="+mn-lt"/>
                          <a:ea typeface="Times New Roman" panose="02020603050405020304" pitchFamily="18" charset="0"/>
                          <a:cs typeface="David" panose="020E0502060401010101" pitchFamily="34" charset="-79"/>
                        </a:rPr>
                        <a:t>הגשת מצגת האמצע</a:t>
                      </a:r>
                      <a:endParaRPr lang="en-US" sz="1200">
                        <a:effectLst/>
                        <a:latin typeface="+mn-lt"/>
                        <a:ea typeface="Times New Roman" panose="02020603050405020304" pitchFamily="18" charset="0"/>
                        <a:cs typeface="David" panose="020E0502060401010101" pitchFamily="34" charset="-79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200" dirty="0">
                          <a:effectLst/>
                          <a:latin typeface="+mn-lt"/>
                          <a:ea typeface="Times New Roman" panose="02020603050405020304" pitchFamily="18" charset="0"/>
                          <a:cs typeface="David" panose="020E0502060401010101" pitchFamily="34" charset="-79"/>
                        </a:rPr>
                        <a:t>29/6/23</a:t>
                      </a:r>
                      <a:endParaRPr lang="en-US" sz="1200" dirty="0">
                        <a:effectLst/>
                        <a:latin typeface="+mn-lt"/>
                        <a:ea typeface="Times New Roman" panose="02020603050405020304" pitchFamily="18" charset="0"/>
                        <a:cs typeface="David" panose="020E0502060401010101" pitchFamily="34" charset="-79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50000"/>
                        </a:lnSpc>
                      </a:pPr>
                      <a:r>
                        <a:rPr lang="he-IL" sz="1200" dirty="0">
                          <a:effectLst/>
                          <a:latin typeface="+mn-lt"/>
                          <a:ea typeface="Times New Roman" panose="02020603050405020304" pitchFamily="18" charset="0"/>
                          <a:cs typeface="David" panose="020E0502060401010101" pitchFamily="34" charset="-79"/>
                        </a:rPr>
                        <a:t>24/08/2023</a:t>
                      </a:r>
                      <a:endParaRPr lang="en-US" sz="1200" dirty="0">
                        <a:effectLst/>
                        <a:latin typeface="+mn-lt"/>
                        <a:ea typeface="Times New Roman" panose="02020603050405020304" pitchFamily="18" charset="0"/>
                        <a:cs typeface="David" panose="020E0502060401010101" pitchFamily="34" charset="-79"/>
                      </a:endParaRPr>
                    </a:p>
                  </a:txBody>
                  <a:tcPr marL="27969" marR="27969" marT="0" marB="0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50000"/>
                        </a:lnSpc>
                      </a:pPr>
                      <a:endParaRPr lang="en-US" sz="1200" dirty="0">
                        <a:effectLst/>
                        <a:latin typeface="+mn-lt"/>
                        <a:ea typeface="Times New Roman" panose="02020603050405020304" pitchFamily="18" charset="0"/>
                        <a:cs typeface="David" panose="020E0502060401010101" pitchFamily="34" charset="-79"/>
                      </a:endParaRPr>
                    </a:p>
                  </a:txBody>
                  <a:tcPr marL="27969" marR="27969" marT="0" marB="0"/>
                </a:tc>
                <a:extLst>
                  <a:ext uri="{0D108BD9-81ED-4DB2-BD59-A6C34878D82A}">
                    <a16:rowId xmlns:a16="http://schemas.microsoft.com/office/drawing/2014/main" val="688947570"/>
                  </a:ext>
                </a:extLst>
              </a:tr>
              <a:tr h="458818"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200" dirty="0">
                          <a:effectLst/>
                          <a:latin typeface="+mn-lt"/>
                          <a:ea typeface="Times New Roman" panose="02020603050405020304" pitchFamily="18" charset="0"/>
                          <a:cs typeface="David" panose="020E0502060401010101" pitchFamily="34" charset="-79"/>
                        </a:rPr>
                        <a:t>המשך כתיבת תוכנה (פאזה 2)</a:t>
                      </a:r>
                      <a:endParaRPr lang="en-US" sz="1200" dirty="0">
                        <a:effectLst/>
                        <a:latin typeface="+mn-lt"/>
                        <a:ea typeface="Times New Roman" panose="02020603050405020304" pitchFamily="18" charset="0"/>
                        <a:cs typeface="David" panose="020E0502060401010101" pitchFamily="34" charset="-79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200" dirty="0">
                          <a:effectLst/>
                          <a:latin typeface="+mn-lt"/>
                          <a:ea typeface="Times New Roman" panose="02020603050405020304" pitchFamily="18" charset="0"/>
                          <a:cs typeface="David" panose="020E0502060401010101" pitchFamily="34" charset="-79"/>
                        </a:rPr>
                        <a:t>30/9/23</a:t>
                      </a:r>
                      <a:endParaRPr lang="en-US" sz="1200" dirty="0">
                        <a:effectLst/>
                        <a:latin typeface="+mn-lt"/>
                        <a:ea typeface="Times New Roman" panose="02020603050405020304" pitchFamily="18" charset="0"/>
                        <a:cs typeface="David" panose="020E0502060401010101" pitchFamily="34" charset="-79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50000"/>
                        </a:lnSpc>
                      </a:pPr>
                      <a:endParaRPr lang="en-US" sz="1200" dirty="0">
                        <a:effectLst/>
                        <a:latin typeface="+mn-lt"/>
                        <a:ea typeface="Times New Roman" panose="02020603050405020304" pitchFamily="18" charset="0"/>
                        <a:cs typeface="David" panose="020E0502060401010101" pitchFamily="34" charset="-79"/>
                      </a:endParaRPr>
                    </a:p>
                  </a:txBody>
                  <a:tcPr marL="27969" marR="27969" marT="0" marB="0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50000"/>
                        </a:lnSpc>
                      </a:pPr>
                      <a:r>
                        <a:rPr lang="he-IL" sz="1200" dirty="0">
                          <a:effectLst/>
                          <a:latin typeface="+mn-lt"/>
                          <a:ea typeface="Times New Roman" panose="02020603050405020304" pitchFamily="18" charset="0"/>
                          <a:cs typeface="David" panose="020E0502060401010101" pitchFamily="34" charset="-79"/>
                        </a:rPr>
                        <a:t>תכנות מערכת הפעלה,</a:t>
                      </a:r>
                    </a:p>
                    <a:p>
                      <a:pPr algn="ctr" rtl="1">
                        <a:lnSpc>
                          <a:spcPct val="150000"/>
                        </a:lnSpc>
                      </a:pPr>
                      <a:r>
                        <a:rPr lang="he-IL" sz="1200" dirty="0">
                          <a:effectLst/>
                          <a:latin typeface="+mn-lt"/>
                          <a:ea typeface="Times New Roman" panose="02020603050405020304" pitchFamily="18" charset="0"/>
                          <a:cs typeface="David" panose="020E0502060401010101" pitchFamily="34" charset="-79"/>
                        </a:rPr>
                        <a:t>הצגת פלטים למסך</a:t>
                      </a:r>
                      <a:endParaRPr lang="en-US" sz="1200" dirty="0">
                        <a:effectLst/>
                        <a:latin typeface="+mn-lt"/>
                        <a:ea typeface="Times New Roman" panose="02020603050405020304" pitchFamily="18" charset="0"/>
                        <a:cs typeface="David" panose="020E0502060401010101" pitchFamily="34" charset="-79"/>
                      </a:endParaRPr>
                    </a:p>
                  </a:txBody>
                  <a:tcPr marL="27969" marR="27969" marT="0" marB="0"/>
                </a:tc>
                <a:extLst>
                  <a:ext uri="{0D108BD9-81ED-4DB2-BD59-A6C34878D82A}">
                    <a16:rowId xmlns:a16="http://schemas.microsoft.com/office/drawing/2014/main" val="3867149296"/>
                  </a:ext>
                </a:extLst>
              </a:tr>
              <a:tr h="218079"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200" dirty="0">
                          <a:effectLst/>
                          <a:latin typeface="+mn-lt"/>
                          <a:ea typeface="Times New Roman" panose="02020603050405020304" pitchFamily="18" charset="0"/>
                          <a:cs typeface="David" panose="020E0502060401010101" pitchFamily="34" charset="-79"/>
                        </a:rPr>
                        <a:t>בדיקות מודולים</a:t>
                      </a:r>
                      <a:endParaRPr lang="en-US" sz="1200" dirty="0">
                        <a:effectLst/>
                        <a:latin typeface="+mn-lt"/>
                        <a:ea typeface="Times New Roman" panose="02020603050405020304" pitchFamily="18" charset="0"/>
                        <a:cs typeface="David" panose="020E0502060401010101" pitchFamily="34" charset="-79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200" dirty="0">
                          <a:effectLst/>
                          <a:latin typeface="+mn-lt"/>
                          <a:ea typeface="Times New Roman" panose="02020603050405020304" pitchFamily="18" charset="0"/>
                          <a:cs typeface="David" panose="020E0502060401010101" pitchFamily="34" charset="-79"/>
                        </a:rPr>
                        <a:t>30/10/23</a:t>
                      </a:r>
                      <a:endParaRPr lang="en-US" sz="1200" dirty="0">
                        <a:effectLst/>
                        <a:latin typeface="+mn-lt"/>
                        <a:ea typeface="Times New Roman" panose="02020603050405020304" pitchFamily="18" charset="0"/>
                        <a:cs typeface="David" panose="020E0502060401010101" pitchFamily="34" charset="-79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50000"/>
                        </a:lnSpc>
                      </a:pPr>
                      <a:endParaRPr lang="en-US" sz="1200" dirty="0">
                        <a:effectLst/>
                        <a:latin typeface="+mn-lt"/>
                        <a:ea typeface="Times New Roman" panose="02020603050405020304" pitchFamily="18" charset="0"/>
                        <a:cs typeface="David" panose="020E0502060401010101" pitchFamily="34" charset="-79"/>
                      </a:endParaRPr>
                    </a:p>
                  </a:txBody>
                  <a:tcPr marL="27969" marR="27969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he-IL" sz="1200" dirty="0">
                        <a:effectLst/>
                        <a:latin typeface="+mn-lt"/>
                        <a:cs typeface="David" panose="020E0502060401010101" pitchFamily="34" charset="-79"/>
                      </a:endParaRPr>
                    </a:p>
                  </a:txBody>
                  <a:tcPr marL="27969" marR="27969" marT="0" marB="0"/>
                </a:tc>
                <a:extLst>
                  <a:ext uri="{0D108BD9-81ED-4DB2-BD59-A6C34878D82A}">
                    <a16:rowId xmlns:a16="http://schemas.microsoft.com/office/drawing/2014/main" val="1209099590"/>
                  </a:ext>
                </a:extLst>
              </a:tr>
              <a:tr h="45881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+mn-lt"/>
                        </a:rPr>
                        <a:t>WIFI &amp; UART</a:t>
                      </a:r>
                      <a:endParaRPr lang="he-IL" sz="1200" dirty="0">
                        <a:latin typeface="+mn-lt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20/10/23</a:t>
                      </a:r>
                      <a:endParaRPr lang="he-IL" sz="1200" dirty="0">
                        <a:latin typeface="David" panose="020E0502060401010101" pitchFamily="34" charset="-79"/>
                        <a:cs typeface="David" panose="020E0502060401010101" pitchFamily="34" charset="-79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50000"/>
                        </a:lnSpc>
                      </a:pPr>
                      <a:endParaRPr lang="en-US" sz="1200" dirty="0">
                        <a:effectLst/>
                        <a:latin typeface="+mn-lt"/>
                        <a:ea typeface="Times New Roman" panose="02020603050405020304" pitchFamily="18" charset="0"/>
                        <a:cs typeface="David" panose="020E0502060401010101" pitchFamily="34" charset="-79"/>
                      </a:endParaRPr>
                    </a:p>
                  </a:txBody>
                  <a:tcPr marL="27969" marR="27969" marT="0" marB="0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50000"/>
                        </a:lnSpc>
                      </a:pPr>
                      <a:endParaRPr lang="en-US" sz="1200" dirty="0">
                        <a:effectLst/>
                        <a:latin typeface="+mn-lt"/>
                        <a:ea typeface="Times New Roman" panose="02020603050405020304" pitchFamily="18" charset="0"/>
                        <a:cs typeface="David" panose="020E0502060401010101" pitchFamily="34" charset="-79"/>
                      </a:endParaRPr>
                    </a:p>
                  </a:txBody>
                  <a:tcPr marL="27969" marR="27969" marT="0" marB="0"/>
                </a:tc>
                <a:extLst>
                  <a:ext uri="{0D108BD9-81ED-4DB2-BD59-A6C34878D82A}">
                    <a16:rowId xmlns:a16="http://schemas.microsoft.com/office/drawing/2014/main" val="934210420"/>
                  </a:ext>
                </a:extLst>
              </a:tr>
              <a:tr h="228065"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200" dirty="0">
                          <a:effectLst/>
                          <a:latin typeface="+mn-lt"/>
                          <a:ea typeface="Times New Roman" panose="02020603050405020304" pitchFamily="18" charset="0"/>
                          <a:cs typeface="David" panose="020E0502060401010101" pitchFamily="34" charset="-79"/>
                        </a:rPr>
                        <a:t>בדיקות אינטגרציה</a:t>
                      </a:r>
                      <a:endParaRPr lang="en-US" sz="1200" dirty="0">
                        <a:effectLst/>
                        <a:latin typeface="+mn-lt"/>
                        <a:ea typeface="Times New Roman" panose="02020603050405020304" pitchFamily="18" charset="0"/>
                        <a:cs typeface="David" panose="020E0502060401010101" pitchFamily="34" charset="-79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200" dirty="0">
                          <a:effectLst/>
                          <a:latin typeface="+mn-lt"/>
                          <a:ea typeface="Times New Roman" panose="02020603050405020304" pitchFamily="18" charset="0"/>
                          <a:cs typeface="David" panose="020E0502060401010101" pitchFamily="34" charset="-79"/>
                        </a:rPr>
                        <a:t>30/11/23</a:t>
                      </a:r>
                      <a:endParaRPr lang="en-US" sz="1200" dirty="0">
                        <a:effectLst/>
                        <a:latin typeface="+mn-lt"/>
                        <a:ea typeface="Times New Roman" panose="02020603050405020304" pitchFamily="18" charset="0"/>
                        <a:cs typeface="David" panose="020E0502060401010101" pitchFamily="34" charset="-79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50000"/>
                        </a:lnSpc>
                      </a:pPr>
                      <a:endParaRPr lang="en-US" sz="1200" dirty="0">
                        <a:effectLst/>
                        <a:latin typeface="+mn-lt"/>
                        <a:ea typeface="Times New Roman" panose="02020603050405020304" pitchFamily="18" charset="0"/>
                        <a:cs typeface="David" panose="020E0502060401010101" pitchFamily="34" charset="-79"/>
                      </a:endParaRPr>
                    </a:p>
                  </a:txBody>
                  <a:tcPr marL="27969" marR="27969" marT="0" marB="0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50000"/>
                        </a:lnSpc>
                      </a:pPr>
                      <a:endParaRPr lang="en-US" sz="1200" dirty="0">
                        <a:effectLst/>
                        <a:latin typeface="+mn-lt"/>
                        <a:ea typeface="Times New Roman" panose="02020603050405020304" pitchFamily="18" charset="0"/>
                        <a:cs typeface="David" panose="020E0502060401010101" pitchFamily="34" charset="-79"/>
                      </a:endParaRPr>
                    </a:p>
                  </a:txBody>
                  <a:tcPr marL="27969" marR="27969" marT="0" marB="0"/>
                </a:tc>
                <a:extLst>
                  <a:ext uri="{0D108BD9-81ED-4DB2-BD59-A6C34878D82A}">
                    <a16:rowId xmlns:a16="http://schemas.microsoft.com/office/drawing/2014/main" val="570109053"/>
                  </a:ext>
                </a:extLst>
              </a:tr>
              <a:tr h="306896"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200">
                          <a:effectLst/>
                          <a:latin typeface="+mn-lt"/>
                          <a:ea typeface="Times New Roman" panose="02020603050405020304" pitchFamily="18" charset="0"/>
                          <a:cs typeface="David" panose="020E0502060401010101" pitchFamily="34" charset="-79"/>
                        </a:rPr>
                        <a:t>הצגת תוצאות</a:t>
                      </a:r>
                      <a:endParaRPr lang="en-US" sz="1200">
                        <a:effectLst/>
                        <a:latin typeface="+mn-lt"/>
                        <a:ea typeface="Times New Roman" panose="02020603050405020304" pitchFamily="18" charset="0"/>
                        <a:cs typeface="David" panose="020E0502060401010101" pitchFamily="34" charset="-79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200">
                          <a:effectLst/>
                          <a:latin typeface="+mn-lt"/>
                          <a:ea typeface="Times New Roman" panose="02020603050405020304" pitchFamily="18" charset="0"/>
                          <a:cs typeface="David" panose="020E0502060401010101" pitchFamily="34" charset="-79"/>
                        </a:rPr>
                        <a:t>1/12/23</a:t>
                      </a:r>
                      <a:endParaRPr lang="en-US" sz="1200">
                        <a:effectLst/>
                        <a:latin typeface="+mn-lt"/>
                        <a:ea typeface="Times New Roman" panose="02020603050405020304" pitchFamily="18" charset="0"/>
                        <a:cs typeface="David" panose="020E0502060401010101" pitchFamily="34" charset="-79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50000"/>
                        </a:lnSpc>
                      </a:pPr>
                      <a:endParaRPr lang="en-US" sz="1200" dirty="0">
                        <a:effectLst/>
                        <a:latin typeface="+mn-lt"/>
                        <a:ea typeface="Times New Roman" panose="02020603050405020304" pitchFamily="18" charset="0"/>
                        <a:cs typeface="David" panose="020E0502060401010101" pitchFamily="34" charset="-79"/>
                      </a:endParaRPr>
                    </a:p>
                  </a:txBody>
                  <a:tcPr marL="27969" marR="27969" marT="0" marB="0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50000"/>
                        </a:lnSpc>
                      </a:pPr>
                      <a:endParaRPr lang="en-US" sz="1200" dirty="0">
                        <a:effectLst/>
                        <a:latin typeface="+mn-lt"/>
                        <a:ea typeface="Times New Roman" panose="02020603050405020304" pitchFamily="18" charset="0"/>
                        <a:cs typeface="David" panose="020E0502060401010101" pitchFamily="34" charset="-79"/>
                      </a:endParaRPr>
                    </a:p>
                  </a:txBody>
                  <a:tcPr marL="27969" marR="27969" marT="0" marB="0"/>
                </a:tc>
                <a:extLst>
                  <a:ext uri="{0D108BD9-81ED-4DB2-BD59-A6C34878D82A}">
                    <a16:rowId xmlns:a16="http://schemas.microsoft.com/office/drawing/2014/main" val="1562974853"/>
                  </a:ext>
                </a:extLst>
              </a:tr>
              <a:tr h="214857"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200">
                          <a:effectLst/>
                          <a:latin typeface="+mn-lt"/>
                          <a:ea typeface="Times New Roman" panose="02020603050405020304" pitchFamily="18" charset="0"/>
                          <a:cs typeface="David" panose="020E0502060401010101" pitchFamily="34" charset="-79"/>
                        </a:rPr>
                        <a:t>תיעוד</a:t>
                      </a:r>
                      <a:endParaRPr lang="en-US" sz="1200">
                        <a:effectLst/>
                        <a:latin typeface="+mn-lt"/>
                        <a:ea typeface="Times New Roman" panose="02020603050405020304" pitchFamily="18" charset="0"/>
                        <a:cs typeface="David" panose="020E0502060401010101" pitchFamily="34" charset="-79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200" dirty="0">
                          <a:effectLst/>
                          <a:latin typeface="+mn-lt"/>
                          <a:ea typeface="Times New Roman" panose="02020603050405020304" pitchFamily="18" charset="0"/>
                          <a:cs typeface="David" panose="020E0502060401010101" pitchFamily="34" charset="-79"/>
                        </a:rPr>
                        <a:t>1/1/24</a:t>
                      </a:r>
                      <a:endParaRPr lang="en-US" sz="1200" dirty="0">
                        <a:effectLst/>
                        <a:latin typeface="+mn-lt"/>
                        <a:ea typeface="Times New Roman" panose="02020603050405020304" pitchFamily="18" charset="0"/>
                        <a:cs typeface="David" panose="020E0502060401010101" pitchFamily="34" charset="-79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50000"/>
                        </a:lnSpc>
                      </a:pPr>
                      <a:endParaRPr lang="en-US" sz="1200" dirty="0">
                        <a:effectLst/>
                        <a:latin typeface="+mn-lt"/>
                        <a:ea typeface="Times New Roman" panose="02020603050405020304" pitchFamily="18" charset="0"/>
                        <a:cs typeface="David" panose="020E0502060401010101" pitchFamily="34" charset="-79"/>
                      </a:endParaRPr>
                    </a:p>
                  </a:txBody>
                  <a:tcPr marL="27969" marR="27969" marT="0" marB="0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50000"/>
                        </a:lnSpc>
                      </a:pPr>
                      <a:endParaRPr lang="en-US" sz="1200" dirty="0">
                        <a:effectLst/>
                        <a:latin typeface="+mn-lt"/>
                        <a:ea typeface="Times New Roman" panose="02020603050405020304" pitchFamily="18" charset="0"/>
                        <a:cs typeface="David" panose="020E0502060401010101" pitchFamily="34" charset="-79"/>
                      </a:endParaRPr>
                    </a:p>
                  </a:txBody>
                  <a:tcPr marL="27969" marR="27969" marT="0" marB="0"/>
                </a:tc>
                <a:extLst>
                  <a:ext uri="{0D108BD9-81ED-4DB2-BD59-A6C34878D82A}">
                    <a16:rowId xmlns:a16="http://schemas.microsoft.com/office/drawing/2014/main" val="1629095646"/>
                  </a:ext>
                </a:extLst>
              </a:tr>
              <a:tr h="214857"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200">
                          <a:effectLst/>
                          <a:latin typeface="+mn-lt"/>
                          <a:ea typeface="Times New Roman" panose="02020603050405020304" pitchFamily="18" charset="0"/>
                          <a:cs typeface="David" panose="020E0502060401010101" pitchFamily="34" charset="-79"/>
                        </a:rPr>
                        <a:t>הגשת הפוסטר</a:t>
                      </a:r>
                      <a:endParaRPr lang="en-US" sz="1200">
                        <a:effectLst/>
                        <a:latin typeface="+mn-lt"/>
                        <a:ea typeface="Times New Roman" panose="02020603050405020304" pitchFamily="18" charset="0"/>
                        <a:cs typeface="David" panose="020E0502060401010101" pitchFamily="34" charset="-79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200">
                          <a:effectLst/>
                          <a:latin typeface="+mn-lt"/>
                          <a:ea typeface="Times New Roman" panose="02020603050405020304" pitchFamily="18" charset="0"/>
                          <a:cs typeface="David" panose="020E0502060401010101" pitchFamily="34" charset="-79"/>
                        </a:rPr>
                        <a:t>סוף סמס' א' תשפ"ד</a:t>
                      </a:r>
                      <a:endParaRPr lang="en-US" sz="1200">
                        <a:effectLst/>
                        <a:latin typeface="+mn-lt"/>
                        <a:ea typeface="Times New Roman" panose="02020603050405020304" pitchFamily="18" charset="0"/>
                        <a:cs typeface="David" panose="020E0502060401010101" pitchFamily="34" charset="-79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50000"/>
                        </a:lnSpc>
                      </a:pPr>
                      <a:endParaRPr lang="en-US" sz="1200" dirty="0">
                        <a:effectLst/>
                        <a:latin typeface="+mn-lt"/>
                        <a:ea typeface="Times New Roman" panose="02020603050405020304" pitchFamily="18" charset="0"/>
                        <a:cs typeface="David" panose="020E0502060401010101" pitchFamily="34" charset="-79"/>
                      </a:endParaRPr>
                    </a:p>
                  </a:txBody>
                  <a:tcPr marL="27969" marR="27969" marT="0" marB="0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50000"/>
                        </a:lnSpc>
                      </a:pPr>
                      <a:endParaRPr lang="en-US" sz="1200" dirty="0">
                        <a:effectLst/>
                        <a:latin typeface="+mn-lt"/>
                        <a:ea typeface="Times New Roman" panose="02020603050405020304" pitchFamily="18" charset="0"/>
                        <a:cs typeface="David" panose="020E0502060401010101" pitchFamily="34" charset="-79"/>
                      </a:endParaRPr>
                    </a:p>
                  </a:txBody>
                  <a:tcPr marL="27969" marR="27969" marT="0" marB="0"/>
                </a:tc>
                <a:extLst>
                  <a:ext uri="{0D108BD9-81ED-4DB2-BD59-A6C34878D82A}">
                    <a16:rowId xmlns:a16="http://schemas.microsoft.com/office/drawing/2014/main" val="69178457"/>
                  </a:ext>
                </a:extLst>
              </a:tr>
              <a:tr h="214857"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200" dirty="0">
                          <a:effectLst/>
                          <a:latin typeface="+mn-lt"/>
                          <a:ea typeface="Times New Roman" panose="02020603050405020304" pitchFamily="18" charset="0"/>
                          <a:cs typeface="David" panose="020E0502060401010101" pitchFamily="34" charset="-79"/>
                        </a:rPr>
                        <a:t>סיום הפרויקט</a:t>
                      </a:r>
                      <a:endParaRPr lang="en-US" sz="1200" dirty="0">
                        <a:effectLst/>
                        <a:latin typeface="+mn-lt"/>
                        <a:ea typeface="Times New Roman" panose="02020603050405020304" pitchFamily="18" charset="0"/>
                        <a:cs typeface="David" panose="020E0502060401010101" pitchFamily="34" charset="-79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200" dirty="0">
                          <a:effectLst/>
                          <a:latin typeface="+mn-lt"/>
                          <a:ea typeface="Times New Roman" panose="02020603050405020304" pitchFamily="18" charset="0"/>
                          <a:cs typeface="David" panose="020E0502060401010101" pitchFamily="34" charset="-79"/>
                        </a:rPr>
                        <a:t>סוף סמס' א' תשפ"ד</a:t>
                      </a:r>
                      <a:endParaRPr lang="en-US" sz="1200" dirty="0">
                        <a:effectLst/>
                        <a:latin typeface="+mn-lt"/>
                        <a:ea typeface="Times New Roman" panose="02020603050405020304" pitchFamily="18" charset="0"/>
                        <a:cs typeface="David" panose="020E0502060401010101" pitchFamily="34" charset="-79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50000"/>
                        </a:lnSpc>
                      </a:pPr>
                      <a:endParaRPr lang="en-US" sz="1200" dirty="0">
                        <a:effectLst/>
                        <a:latin typeface="+mn-lt"/>
                        <a:ea typeface="Times New Roman" panose="02020603050405020304" pitchFamily="18" charset="0"/>
                        <a:cs typeface="David" panose="020E0502060401010101" pitchFamily="34" charset="-79"/>
                      </a:endParaRPr>
                    </a:p>
                  </a:txBody>
                  <a:tcPr marL="27969" marR="27969" marT="0" marB="0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50000"/>
                        </a:lnSpc>
                      </a:pPr>
                      <a:endParaRPr lang="en-US" sz="1200" dirty="0">
                        <a:effectLst/>
                        <a:latin typeface="+mn-lt"/>
                        <a:ea typeface="Times New Roman" panose="02020603050405020304" pitchFamily="18" charset="0"/>
                        <a:cs typeface="David" panose="020E0502060401010101" pitchFamily="34" charset="-79"/>
                      </a:endParaRPr>
                    </a:p>
                  </a:txBody>
                  <a:tcPr marL="27969" marR="27969" marT="0" marB="0"/>
                </a:tc>
                <a:extLst>
                  <a:ext uri="{0D108BD9-81ED-4DB2-BD59-A6C34878D82A}">
                    <a16:rowId xmlns:a16="http://schemas.microsoft.com/office/drawing/2014/main" val="3254422582"/>
                  </a:ext>
                </a:extLst>
              </a:tr>
            </a:tbl>
          </a:graphicData>
        </a:graphic>
      </p:graphicFrame>
      <p:pic>
        <p:nvPicPr>
          <p:cNvPr id="3" name="תמונה 2">
            <a:extLst>
              <a:ext uri="{FF2B5EF4-FFF2-40B4-BE49-F238E27FC236}">
                <a16:creationId xmlns:a16="http://schemas.microsoft.com/office/drawing/2014/main" id="{AEC3B9D5-A63C-3B59-E6A6-D001863FCA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54875" y="244204"/>
            <a:ext cx="1769706" cy="637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6839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578</TotalTime>
  <Words>517</Words>
  <Application>Microsoft Office PowerPoint</Application>
  <PresentationFormat>Widescreen</PresentationFormat>
  <Paragraphs>121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Arial</vt:lpstr>
      <vt:lpstr>Calibri</vt:lpstr>
      <vt:lpstr>Calibri Light</vt:lpstr>
      <vt:lpstr>David</vt:lpstr>
      <vt:lpstr>Symbol</vt:lpstr>
      <vt:lpstr>Times New Roman</vt:lpstr>
      <vt:lpstr>Office Theme</vt:lpstr>
      <vt:lpstr>מערכת חישה וטלמטריה </vt:lpstr>
      <vt:lpstr>נושא הפרויקט</vt:lpstr>
      <vt:lpstr>נושא הפרויקט</vt:lpstr>
      <vt:lpstr>דרישות המערכת המעודכנת</vt:lpstr>
      <vt:lpstr>דרישות המערכת המעודכנת</vt:lpstr>
      <vt:lpstr>דיאגרמת בלוקים</vt:lpstr>
      <vt:lpstr>מכונת מצבים</vt:lpstr>
      <vt:lpstr>לוח זמנים מעודכן</vt:lpstr>
    </vt:vector>
  </TitlesOfParts>
  <Company>TAU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Jacob Fainguelernt</dc:creator>
  <cp:lastModifiedBy>Yuri Lukach</cp:lastModifiedBy>
  <cp:revision>43</cp:revision>
  <dcterms:created xsi:type="dcterms:W3CDTF">2021-12-15T06:30:50Z</dcterms:created>
  <dcterms:modified xsi:type="dcterms:W3CDTF">2023-08-07T12:27:00Z</dcterms:modified>
</cp:coreProperties>
</file>